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4" r:id="rId2"/>
  </p:sldMasterIdLst>
  <p:notesMasterIdLst>
    <p:notesMasterId r:id="rId67"/>
  </p:notesMasterIdLst>
  <p:handoutMasterIdLst>
    <p:handoutMasterId r:id="rId68"/>
  </p:handoutMasterIdLst>
  <p:sldIdLst>
    <p:sldId id="256" r:id="rId3"/>
    <p:sldId id="527" r:id="rId4"/>
    <p:sldId id="528" r:id="rId5"/>
    <p:sldId id="529" r:id="rId6"/>
    <p:sldId id="531" r:id="rId7"/>
    <p:sldId id="526" r:id="rId8"/>
    <p:sldId id="662" r:id="rId9"/>
    <p:sldId id="520" r:id="rId10"/>
    <p:sldId id="671" r:id="rId11"/>
    <p:sldId id="521" r:id="rId12"/>
    <p:sldId id="522" r:id="rId13"/>
    <p:sldId id="533" r:id="rId14"/>
    <p:sldId id="524" r:id="rId15"/>
    <p:sldId id="540" r:id="rId16"/>
    <p:sldId id="542" r:id="rId17"/>
    <p:sldId id="543" r:id="rId18"/>
    <p:sldId id="547" r:id="rId19"/>
    <p:sldId id="663" r:id="rId20"/>
    <p:sldId id="624" r:id="rId21"/>
    <p:sldId id="642" r:id="rId22"/>
    <p:sldId id="643" r:id="rId23"/>
    <p:sldId id="645" r:id="rId24"/>
    <p:sldId id="646" r:id="rId25"/>
    <p:sldId id="650" r:id="rId26"/>
    <p:sldId id="658" r:id="rId27"/>
    <p:sldId id="625" r:id="rId28"/>
    <p:sldId id="673" r:id="rId29"/>
    <p:sldId id="664" r:id="rId30"/>
    <p:sldId id="569" r:id="rId31"/>
    <p:sldId id="570" r:id="rId32"/>
    <p:sldId id="572" r:id="rId33"/>
    <p:sldId id="573" r:id="rId34"/>
    <p:sldId id="574" r:id="rId35"/>
    <p:sldId id="665" r:id="rId36"/>
    <p:sldId id="639" r:id="rId37"/>
    <p:sldId id="577" r:id="rId38"/>
    <p:sldId id="581" r:id="rId39"/>
    <p:sldId id="672" r:id="rId40"/>
    <p:sldId id="582" r:id="rId41"/>
    <p:sldId id="640" r:id="rId42"/>
    <p:sldId id="585" r:id="rId43"/>
    <p:sldId id="586" r:id="rId44"/>
    <p:sldId id="587" r:id="rId45"/>
    <p:sldId id="588" r:id="rId46"/>
    <p:sldId id="589" r:id="rId47"/>
    <p:sldId id="590" r:id="rId48"/>
    <p:sldId id="592" r:id="rId49"/>
    <p:sldId id="593" r:id="rId50"/>
    <p:sldId id="595" r:id="rId51"/>
    <p:sldId id="596" r:id="rId52"/>
    <p:sldId id="597" r:id="rId53"/>
    <p:sldId id="666" r:id="rId54"/>
    <p:sldId id="605" r:id="rId55"/>
    <p:sldId id="669" r:id="rId56"/>
    <p:sldId id="608" r:id="rId57"/>
    <p:sldId id="610" r:id="rId58"/>
    <p:sldId id="611" r:id="rId59"/>
    <p:sldId id="613" r:id="rId60"/>
    <p:sldId id="616" r:id="rId61"/>
    <p:sldId id="618" r:id="rId62"/>
    <p:sldId id="619" r:id="rId63"/>
    <p:sldId id="622" r:id="rId64"/>
    <p:sldId id="623" r:id="rId65"/>
    <p:sldId id="670" r:id="rId66"/>
  </p:sldIdLst>
  <p:sldSz cx="9144000" cy="6858000" type="screen4x3"/>
  <p:notesSz cx="7099300" cy="10234613"/>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66CCFF"/>
    <a:srgbClr val="CCECFF"/>
    <a:srgbClr val="FFFFCC"/>
    <a:srgbClr val="6600FF"/>
    <a:srgbClr val="FF99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9"/>
    <p:restoredTop sz="85852" autoAdjust="0"/>
  </p:normalViewPr>
  <p:slideViewPr>
    <p:cSldViewPr showGuides="1">
      <p:cViewPr varScale="1">
        <p:scale>
          <a:sx n="85" d="100"/>
          <a:sy n="85" d="100"/>
        </p:scale>
        <p:origin x="1748" y="40"/>
      </p:cViewPr>
      <p:guideLst>
        <p:guide orient="horz" pos="2160"/>
        <p:guide pos="2899"/>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A12C085-BA79-4186-981C-BFD50A6F8DEA}" type="datetimeFigureOut">
              <a:rPr lang="zh-CN" altLang="en-US" smtClean="0"/>
              <a:t>2023/8/26</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42F8E826-AE0B-4055-8F34-CA26F130D3E5}" type="slidenum">
              <a:rPr lang="zh-CN" altLang="en-US" smtClean="0"/>
              <a:t>‹#›</a:t>
            </a:fld>
            <a:endParaRPr lang="zh-CN" altLang="en-US"/>
          </a:p>
        </p:txBody>
      </p:sp>
    </p:spTree>
    <p:extLst>
      <p:ext uri="{BB962C8B-B14F-4D97-AF65-F5344CB8AC3E}">
        <p14:creationId xmlns:p14="http://schemas.microsoft.com/office/powerpoint/2010/main" val="18298963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xfrm>
            <a:off x="0" y="0"/>
            <a:ext cx="3076363" cy="511731"/>
          </a:xfrm>
          <a:prstGeom prst="rect">
            <a:avLst/>
          </a:prstGeom>
          <a:noFill/>
          <a:ln w="9525">
            <a:noFill/>
            <a:miter lim="800000"/>
          </a:ln>
          <a:effectLst/>
        </p:spPr>
        <p:txBody>
          <a:bodyPr vert="horz" wrap="square" lIns="99048" tIns="49524" rIns="99048" bIns="49524" numCol="1" anchor="t" anchorCtr="0" compatLnSpc="1"/>
          <a:lstStyle>
            <a:lvl1pPr>
              <a:buFontTx/>
              <a:buNone/>
              <a:defRPr sz="1300" b="0">
                <a:latin typeface="Arial" panose="020B0604020202020204" pitchFamily="34" charset="0"/>
              </a:defRPr>
            </a:lvl1pPr>
          </a:lstStyle>
          <a:p>
            <a:pPr defTabSz="990478">
              <a:defRPr/>
            </a:pPr>
            <a:endParaRPr lang="en-US"/>
          </a:p>
        </p:txBody>
      </p:sp>
      <p:sp>
        <p:nvSpPr>
          <p:cNvPr id="670723" name="Rectangle 3"/>
          <p:cNvSpPr>
            <a:spLocks noGrp="1" noChangeArrowheads="1"/>
          </p:cNvSpPr>
          <p:nvPr>
            <p:ph type="dt" idx="1"/>
          </p:nvPr>
        </p:nvSpPr>
        <p:spPr bwMode="auto">
          <a:xfrm>
            <a:off x="4021294" y="0"/>
            <a:ext cx="3076363" cy="511731"/>
          </a:xfrm>
          <a:prstGeom prst="rect">
            <a:avLst/>
          </a:prstGeom>
          <a:noFill/>
          <a:ln w="9525">
            <a:noFill/>
            <a:miter lim="800000"/>
          </a:ln>
          <a:effectLst/>
        </p:spPr>
        <p:txBody>
          <a:bodyPr vert="horz" wrap="square" lIns="99048" tIns="49524" rIns="99048" bIns="49524" numCol="1" anchor="t" anchorCtr="0" compatLnSpc="1"/>
          <a:lstStyle>
            <a:lvl1pPr algn="r">
              <a:buFontTx/>
              <a:buNone/>
              <a:defRPr sz="1300" b="0">
                <a:latin typeface="Arial" panose="020B0604020202020204" pitchFamily="34" charset="0"/>
              </a:defRPr>
            </a:lvl1pPr>
          </a:lstStyle>
          <a:p>
            <a:pPr defTabSz="990478">
              <a:defRPr/>
            </a:pPr>
            <a:endParaRPr lang="en-US"/>
          </a:p>
        </p:txBody>
      </p:sp>
      <p:sp>
        <p:nvSpPr>
          <p:cNvPr id="21508" name="Rectangle 4"/>
          <p:cNvSpPr>
            <a:spLocks noGrp="1" noRot="1" noChangeAspect="1" noTextEdit="1"/>
          </p:cNvSpPr>
          <p:nvPr>
            <p:ph type="sldImg"/>
          </p:nvPr>
        </p:nvSpPr>
        <p:spPr>
          <a:xfrm>
            <a:off x="992188" y="768350"/>
            <a:ext cx="5114925" cy="3836988"/>
          </a:xfrm>
          <a:prstGeom prst="rect">
            <a:avLst/>
          </a:prstGeom>
          <a:noFill/>
          <a:ln w="9525" cap="flat" cmpd="sng">
            <a:solidFill>
              <a:srgbClr val="000000"/>
            </a:solidFill>
            <a:prstDash val="solid"/>
            <a:miter/>
            <a:headEnd type="none" w="med" len="med"/>
            <a:tailEnd type="none" w="med" len="med"/>
          </a:ln>
        </p:spPr>
      </p:sp>
      <p:sp>
        <p:nvSpPr>
          <p:cNvPr id="670725" name="Rectangle 5"/>
          <p:cNvSpPr>
            <a:spLocks noGrp="1" noChangeArrowheads="1"/>
          </p:cNvSpPr>
          <p:nvPr>
            <p:ph type="body" sz="quarter" idx="3"/>
          </p:nvPr>
        </p:nvSpPr>
        <p:spPr bwMode="auto">
          <a:xfrm>
            <a:off x="709930" y="4861441"/>
            <a:ext cx="5679440" cy="4605576"/>
          </a:xfrm>
          <a:prstGeom prst="rect">
            <a:avLst/>
          </a:prstGeom>
          <a:noFill/>
          <a:ln w="9525">
            <a:noFill/>
            <a:miter lim="800000"/>
          </a:ln>
          <a:effectLst/>
        </p:spPr>
        <p:txBody>
          <a:bodyPr vert="horz" wrap="square" lIns="99048" tIns="49524" rIns="99048" bIns="49524" numCol="1" anchor="t" anchorCtr="0" compatLnSpc="1"/>
          <a:lstStyle/>
          <a:p>
            <a:pPr marL="0" marR="0" lvl="0" indent="0" algn="l" defTabSz="990478" rtl="0" eaLnBrk="0" fontAlgn="base" latinLnBrk="0" hangingPunct="0">
              <a:lnSpc>
                <a:spcPct val="100000"/>
              </a:lnSpc>
              <a:spcBef>
                <a:spcPct val="3000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Click to edit Master text styles</a:t>
            </a:r>
          </a:p>
          <a:p>
            <a:pPr marL="495239" marR="0" lvl="1" indent="0" algn="l" defTabSz="990478" rtl="0" eaLnBrk="0" fontAlgn="base" latinLnBrk="0" hangingPunct="0">
              <a:lnSpc>
                <a:spcPct val="100000"/>
              </a:lnSpc>
              <a:spcBef>
                <a:spcPct val="3000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Second level</a:t>
            </a:r>
          </a:p>
          <a:p>
            <a:pPr marL="990478" marR="0" lvl="2" indent="0" algn="l" defTabSz="990478" rtl="0" eaLnBrk="0" fontAlgn="base" latinLnBrk="0" hangingPunct="0">
              <a:lnSpc>
                <a:spcPct val="100000"/>
              </a:lnSpc>
              <a:spcBef>
                <a:spcPct val="3000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Third level</a:t>
            </a:r>
          </a:p>
          <a:p>
            <a:pPr marL="1485717" marR="0" lvl="3" indent="0" algn="l" defTabSz="990478" rtl="0" eaLnBrk="0" fontAlgn="base" latinLnBrk="0" hangingPunct="0">
              <a:lnSpc>
                <a:spcPct val="100000"/>
              </a:lnSpc>
              <a:spcBef>
                <a:spcPct val="3000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Fourth level</a:t>
            </a:r>
          </a:p>
          <a:p>
            <a:pPr marL="1980956" marR="0" lvl="4" indent="0" algn="l" defTabSz="990478" rtl="0" eaLnBrk="0" fontAlgn="base" latinLnBrk="0" hangingPunct="0">
              <a:lnSpc>
                <a:spcPct val="100000"/>
              </a:lnSpc>
              <a:spcBef>
                <a:spcPct val="3000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Fifth level</a:t>
            </a:r>
          </a:p>
        </p:txBody>
      </p:sp>
      <p:sp>
        <p:nvSpPr>
          <p:cNvPr id="670726" name="Rectangle 6"/>
          <p:cNvSpPr>
            <a:spLocks noGrp="1" noChangeArrowheads="1"/>
          </p:cNvSpPr>
          <p:nvPr>
            <p:ph type="ftr" sz="quarter" idx="4"/>
          </p:nvPr>
        </p:nvSpPr>
        <p:spPr bwMode="auto">
          <a:xfrm>
            <a:off x="0" y="9721106"/>
            <a:ext cx="3076363" cy="511731"/>
          </a:xfrm>
          <a:prstGeom prst="rect">
            <a:avLst/>
          </a:prstGeom>
          <a:noFill/>
          <a:ln w="9525">
            <a:noFill/>
            <a:miter lim="800000"/>
          </a:ln>
          <a:effectLst/>
        </p:spPr>
        <p:txBody>
          <a:bodyPr vert="horz" wrap="square" lIns="99048" tIns="49524" rIns="99048" bIns="49524" numCol="1" anchor="b" anchorCtr="0" compatLnSpc="1"/>
          <a:lstStyle>
            <a:lvl1pPr>
              <a:buFontTx/>
              <a:buNone/>
              <a:defRPr sz="1300" b="0">
                <a:latin typeface="Arial" panose="020B0604020202020204" pitchFamily="34" charset="0"/>
              </a:defRPr>
            </a:lvl1pPr>
          </a:lstStyle>
          <a:p>
            <a:pPr defTabSz="990478">
              <a:defRPr/>
            </a:pPr>
            <a:endParaRPr lang="en-US"/>
          </a:p>
        </p:txBody>
      </p:sp>
      <p:sp>
        <p:nvSpPr>
          <p:cNvPr id="670727" name="Rectangle 7"/>
          <p:cNvSpPr>
            <a:spLocks noGrp="1" noChangeArrowheads="1"/>
          </p:cNvSpPr>
          <p:nvPr>
            <p:ph type="sldNum" sz="quarter" idx="5"/>
          </p:nvPr>
        </p:nvSpPr>
        <p:spPr bwMode="auto">
          <a:xfrm>
            <a:off x="4021294" y="9721106"/>
            <a:ext cx="3076363" cy="511731"/>
          </a:xfrm>
          <a:prstGeom prst="rect">
            <a:avLst/>
          </a:prstGeom>
          <a:noFill/>
          <a:ln w="9525">
            <a:noFill/>
            <a:miter lim="800000"/>
          </a:ln>
          <a:effectLst/>
        </p:spPr>
        <p:txBody>
          <a:bodyPr vert="horz" wrap="square" lIns="99048" tIns="49524" rIns="99048" bIns="49524" numCol="1" anchor="b" anchorCtr="0" compatLnSpc="1"/>
          <a:lstStyle/>
          <a:p>
            <a:pPr lvl="0" algn="r" eaLnBrk="1" hangingPunct="1"/>
            <a:fld id="{9A0DB2DC-4C9A-4742-B13C-FB6460FD3503}" type="slidenum">
              <a:rPr lang="en-US" altLang="zh-CN" sz="1300" b="0" dirty="0">
                <a:latin typeface="Arial" panose="020B0604020202020204" pitchFamily="34" charset="0"/>
              </a:rPr>
              <a:t>‹#›</a:t>
            </a:fld>
            <a:endParaRPr lang="en-US" altLang="zh-CN" sz="1300" b="0" dirty="0">
              <a:latin typeface="Arial" panose="020B0604020202020204" pitchFamily="34" charset="0"/>
            </a:endParaRPr>
          </a:p>
        </p:txBody>
      </p:sp>
    </p:spTree>
    <p:extLst>
      <p:ext uri="{BB962C8B-B14F-4D97-AF65-F5344CB8AC3E}">
        <p14:creationId xmlns:p14="http://schemas.microsoft.com/office/powerpoint/2010/main" val="403646912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4021294" y="9721106"/>
            <a:ext cx="3076363" cy="511731"/>
          </a:xfrm>
          <a:prstGeom prst="rect">
            <a:avLst/>
          </a:prstGeom>
          <a:noFill/>
          <a:ln w="9525">
            <a:noFill/>
          </a:ln>
        </p:spPr>
        <p:txBody>
          <a:bodyPr anchor="b"/>
          <a:lstStyle/>
          <a:p>
            <a:pPr lvl="0" algn="r" eaLnBrk="1" hangingPunct="1">
              <a:spcBef>
                <a:spcPct val="0"/>
              </a:spcBef>
            </a:pPr>
            <a:fld id="{9A0DB2DC-4C9A-4742-B13C-FB6460FD3503}" type="slidenum">
              <a:rPr lang="zh-CN" altLang="en-US" dirty="0"/>
              <a:t>2</a:t>
            </a:fld>
            <a:endParaRPr lang="zh-CN" altLang="en-US" dirty="0"/>
          </a:p>
        </p:txBody>
      </p:sp>
      <p:sp>
        <p:nvSpPr>
          <p:cNvPr id="94211" name="Rectangle 2"/>
          <p:cNvSpPr>
            <a:spLocks noGrp="1" noRot="1" noChangeAspect="1" noTextEdit="1"/>
          </p:cNvSpPr>
          <p:nvPr>
            <p:ph type="sldImg"/>
          </p:nvPr>
        </p:nvSpPr>
        <p:spPr/>
      </p:sp>
      <p:sp>
        <p:nvSpPr>
          <p:cNvPr id="94212" name="Rectangle 3"/>
          <p:cNvSpPr>
            <a:spLocks noGrp="1"/>
          </p:cNvSpPr>
          <p:nvPr>
            <p:ph type="body" idx="1"/>
          </p:nvPr>
        </p:nvSpPr>
        <p:spPr/>
        <p:txBody>
          <a:bodyPr wrap="square" lIns="99048" tIns="49524" rIns="99048" bIns="49524" anchor="t"/>
          <a:lstStyle/>
          <a:p>
            <a:pPr lvl="0" eaLnBrk="1" hangingPunct="1"/>
            <a:endParaRPr lang="en-GB" altLang="zh-CN" dirty="0"/>
          </a:p>
        </p:txBody>
      </p:sp>
      <p:sp>
        <p:nvSpPr>
          <p:cNvPr id="2" name="页眉占位符 1"/>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3781322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a:xfrm>
            <a:off x="992188" y="768350"/>
            <a:ext cx="5114925" cy="3836988"/>
          </a:xfrm>
          <a:solidFill>
            <a:srgbClr val="FFFFFF"/>
          </a:solidFill>
          <a:ln w="9525" cap="flat" cmpd="sng">
            <a:solidFill>
              <a:srgbClr val="000000"/>
            </a:solidFill>
            <a:prstDash val="solid"/>
            <a:headEnd type="none" w="med" len="med"/>
            <a:tailEnd type="none" w="med" len="med"/>
          </a:ln>
        </p:spPr>
      </p:sp>
      <p:sp>
        <p:nvSpPr>
          <p:cNvPr id="29699" name="文本占位符 29698"/>
          <p:cNvSpPr>
            <a:spLocks noGrp="1"/>
          </p:cNvSpPr>
          <p:nvPr>
            <p:ph type="body" idx="1"/>
          </p:nvPr>
        </p:nvSpPr>
        <p:spPr>
          <a:xfrm>
            <a:off x="946574" y="4861441"/>
            <a:ext cx="5206153" cy="4605576"/>
          </a:xfrm>
          <a:solidFill>
            <a:srgbClr val="FFFFFF"/>
          </a:solidFill>
          <a:ln w="9525" cap="flat" cmpd="sng">
            <a:solidFill>
              <a:srgbClr val="000000"/>
            </a:solidFill>
            <a:prstDash val="solid"/>
            <a:headEnd type="none" w="med" len="med"/>
            <a:tailEnd type="none" w="med" len="med"/>
          </a:ln>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zh-CN" altLang="en-US" sz="1300" dirty="0"/>
              <a:t>40</a:t>
            </a:fld>
            <a:endParaRPr lang="zh-CN" altLang="en-US" sz="1300" dirty="0"/>
          </a:p>
        </p:txBody>
      </p:sp>
      <p:sp>
        <p:nvSpPr>
          <p:cNvPr id="3" name="页眉占位符 2"/>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410866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保护模式下，逻辑地址有选择器（选择器、地址转换）</a:t>
            </a:r>
            <a:r>
              <a:rPr lang="en-US" altLang="zh-CN" dirty="0" smtClean="0"/>
              <a:t>+</a:t>
            </a:r>
            <a:r>
              <a:rPr lang="zh-CN" altLang="en-US" dirty="0" smtClean="0"/>
              <a:t>偏移地址组成。</a:t>
            </a:r>
            <a:endParaRPr lang="zh-CN" altLang="en-US" dirty="0"/>
          </a:p>
        </p:txBody>
      </p:sp>
      <p:sp>
        <p:nvSpPr>
          <p:cNvPr id="4" name="页眉占位符 3"/>
          <p:cNvSpPr>
            <a:spLocks noGrp="1"/>
          </p:cNvSpPr>
          <p:nvPr>
            <p:ph type="hdr" sz="quarter" idx="10"/>
          </p:nvPr>
        </p:nvSpPr>
        <p:spPr/>
        <p:txBody>
          <a:bodyPr/>
          <a:lstStyle/>
          <a:p>
            <a:pPr defTabSz="990478">
              <a:defRPr/>
            </a:pPr>
            <a:endParaRPr lang="en-US"/>
          </a:p>
        </p:txBody>
      </p:sp>
      <p:sp>
        <p:nvSpPr>
          <p:cNvPr id="5" name="灯片编号占位符 4"/>
          <p:cNvSpPr>
            <a:spLocks noGrp="1"/>
          </p:cNvSpPr>
          <p:nvPr>
            <p:ph type="sldNum" sz="quarter" idx="11"/>
          </p:nvPr>
        </p:nvSpPr>
        <p:spPr/>
        <p:txBody>
          <a:bodyPr/>
          <a:lstStyle/>
          <a:p>
            <a:pPr lvl="0" algn="r" eaLnBrk="1" hangingPunct="1"/>
            <a:fld id="{9A0DB2DC-4C9A-4742-B13C-FB6460FD3503}" type="slidenum">
              <a:rPr lang="en-US" altLang="zh-CN" sz="1300" b="0">
                <a:latin typeface="Arial" panose="020B0604020202020204" pitchFamily="34" charset="0"/>
              </a:rPr>
              <a:t>61</a:t>
            </a:fld>
            <a:endParaRPr lang="en-US" altLang="zh-CN" sz="1300" b="0" dirty="0">
              <a:latin typeface="Arial" panose="020B0604020202020204" pitchFamily="34" charset="0"/>
            </a:endParaRPr>
          </a:p>
        </p:txBody>
      </p:sp>
    </p:spTree>
    <p:extLst>
      <p:ext uri="{BB962C8B-B14F-4D97-AF65-F5344CB8AC3E}">
        <p14:creationId xmlns:p14="http://schemas.microsoft.com/office/powerpoint/2010/main" val="246185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4021294" y="9721106"/>
            <a:ext cx="3076363" cy="511731"/>
          </a:xfrm>
          <a:prstGeom prst="rect">
            <a:avLst/>
          </a:prstGeom>
          <a:noFill/>
          <a:ln w="9525">
            <a:noFill/>
          </a:ln>
        </p:spPr>
        <p:txBody>
          <a:bodyPr anchor="b"/>
          <a:lstStyle/>
          <a:p>
            <a:pPr lvl="0" algn="r" eaLnBrk="1" hangingPunct="1">
              <a:spcBef>
                <a:spcPct val="0"/>
              </a:spcBef>
            </a:pPr>
            <a:fld id="{9A0DB2DC-4C9A-4742-B13C-FB6460FD3503}" type="slidenum">
              <a:rPr lang="zh-CN" altLang="en-US" dirty="0"/>
              <a:t>3</a:t>
            </a:fld>
            <a:endParaRPr lang="zh-CN" altLang="en-US" dirty="0"/>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9048" tIns="49524" rIns="99048" bIns="49524" anchor="t"/>
          <a:lstStyle/>
          <a:p>
            <a:pPr lvl="0" eaLnBrk="1" hangingPunct="1"/>
            <a:endParaRPr lang="en-GB" altLang="zh-CN" dirty="0"/>
          </a:p>
        </p:txBody>
      </p:sp>
      <p:sp>
        <p:nvSpPr>
          <p:cNvPr id="2" name="页眉占位符 1"/>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303149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defTabSz="990478">
              <a:defRPr/>
            </a:pPr>
            <a:endParaRPr lang="en-US"/>
          </a:p>
        </p:txBody>
      </p:sp>
      <p:sp>
        <p:nvSpPr>
          <p:cNvPr id="5" name="灯片编号占位符 4"/>
          <p:cNvSpPr>
            <a:spLocks noGrp="1"/>
          </p:cNvSpPr>
          <p:nvPr>
            <p:ph type="sldNum" sz="quarter" idx="11"/>
          </p:nvPr>
        </p:nvSpPr>
        <p:spPr/>
        <p:txBody>
          <a:bodyPr/>
          <a:lstStyle/>
          <a:p>
            <a:pPr lvl="0" algn="r" eaLnBrk="1" hangingPunct="1"/>
            <a:fld id="{9A0DB2DC-4C9A-4742-B13C-FB6460FD3503}" type="slidenum">
              <a:rPr lang="en-US" altLang="zh-CN" sz="1300" b="0">
                <a:latin typeface="Arial" panose="020B0604020202020204" pitchFamily="34" charset="0"/>
              </a:rPr>
              <a:t>4</a:t>
            </a:fld>
            <a:endParaRPr lang="en-US" altLang="zh-CN" sz="1300" b="0" dirty="0">
              <a:latin typeface="Arial" panose="020B0604020202020204" pitchFamily="34" charset="0"/>
            </a:endParaRPr>
          </a:p>
        </p:txBody>
      </p:sp>
    </p:spTree>
    <p:extLst>
      <p:ext uri="{BB962C8B-B14F-4D97-AF65-F5344CB8AC3E}">
        <p14:creationId xmlns:p14="http://schemas.microsoft.com/office/powerpoint/2010/main" val="15626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pPr lvl="0" algn="r" eaLnBrk="1" hangingPunct="1"/>
            <a:fld id="{9A0DB2DC-4C9A-4742-B13C-FB6460FD3503}" type="slidenum">
              <a:rPr lang="en-US" altLang="zh-CN" sz="1300" b="0">
                <a:latin typeface="Arial" panose="020B0604020202020204" pitchFamily="34" charset="0"/>
              </a:rPr>
              <a:t>6</a:t>
            </a:fld>
            <a:endParaRPr lang="en-US" altLang="zh-CN" sz="1300" b="0" dirty="0">
              <a:latin typeface="Arial" panose="020B0604020202020204" pitchFamily="34" charset="0"/>
            </a:endParaRPr>
          </a:p>
        </p:txBody>
      </p:sp>
      <p:sp>
        <p:nvSpPr>
          <p:cNvPr id="6" name="页眉占位符 5"/>
          <p:cNvSpPr>
            <a:spLocks noGrp="1"/>
          </p:cNvSpPr>
          <p:nvPr>
            <p:ph type="hdr" sz="quarter" idx="11"/>
          </p:nvPr>
        </p:nvSpPr>
        <p:spPr/>
        <p:txBody>
          <a:bodyPr/>
          <a:lstStyle/>
          <a:p>
            <a:pPr defTabSz="990478">
              <a:defRPr/>
            </a:pPr>
            <a:endParaRPr lang="en-US"/>
          </a:p>
        </p:txBody>
      </p:sp>
    </p:spTree>
    <p:extLst>
      <p:ext uri="{BB962C8B-B14F-4D97-AF65-F5344CB8AC3E}">
        <p14:creationId xmlns:p14="http://schemas.microsoft.com/office/powerpoint/2010/main" val="160100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7169"/>
          <p:cNvSpPr>
            <a:spLocks noGrp="1" noRot="1" noChangeAspect="1" noTextEdit="1"/>
          </p:cNvSpPr>
          <p:nvPr>
            <p:ph type="sldImg"/>
          </p:nvPr>
        </p:nvSpPr>
        <p:spPr>
          <a:xfrm>
            <a:off x="954088" y="747713"/>
            <a:ext cx="5197475" cy="3898900"/>
          </a:xfrm>
          <a:solidFill>
            <a:srgbClr val="FFFFFF"/>
          </a:solidFill>
        </p:spPr>
      </p:sp>
      <p:sp>
        <p:nvSpPr>
          <p:cNvPr id="6146" name="文本占位符 7170"/>
          <p:cNvSpPr>
            <a:spLocks noGrp="1"/>
          </p:cNvSpPr>
          <p:nvPr>
            <p:ph type="body"/>
          </p:nvPr>
        </p:nvSpPr>
        <p:spPr>
          <a:xfrm>
            <a:off x="933427" y="4731733"/>
            <a:ext cx="5151923" cy="4479419"/>
          </a:xfrm>
          <a:solidFill>
            <a:srgbClr val="FFFFFF"/>
          </a:solidFill>
          <a:ln>
            <a:solidFill>
              <a:srgbClr val="000000"/>
            </a:solidFill>
            <a:miter/>
          </a:ln>
        </p:spPr>
        <p:txBody>
          <a:bodyPr anchor="t"/>
          <a:lstStyle/>
          <a:p>
            <a:endParaRPr lang="zh-CN" altLang="en-US" dirty="0"/>
          </a:p>
        </p:txBody>
      </p:sp>
      <p:sp>
        <p:nvSpPr>
          <p:cNvPr id="6147" name="灯片编号占位符 1"/>
          <p:cNvSpPr>
            <a:spLocks noGrp="1"/>
          </p:cNvSpPr>
          <p:nvPr>
            <p:ph type="sldNum" sz="quarter"/>
          </p:nvPr>
        </p:nvSpPr>
        <p:spPr>
          <a:xfrm>
            <a:off x="4022937" y="9722882"/>
            <a:ext cx="3076363" cy="511731"/>
          </a:xfrm>
          <a:prstGeom prst="rect">
            <a:avLst/>
          </a:prstGeom>
          <a:noFill/>
          <a:ln w="9525">
            <a:noFill/>
          </a:ln>
        </p:spPr>
        <p:txBody>
          <a:bodyPr anchor="b"/>
          <a:lstStyle/>
          <a:p>
            <a:pPr algn="r"/>
            <a:fld id="{9A0DB2DC-4C9A-4742-B13C-FB6460FD3503}" type="slidenum">
              <a:rPr lang="zh-CN" altLang="en-US" sz="1300" dirty="0"/>
              <a:pPr algn="r"/>
              <a:t>9</a:t>
            </a:fld>
            <a:endParaRPr lang="zh-CN" altLang="en-US" sz="1300" dirty="0"/>
          </a:p>
        </p:txBody>
      </p:sp>
      <p:sp>
        <p:nvSpPr>
          <p:cNvPr id="2" name="页眉占位符 1"/>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230137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7169"/>
          <p:cNvSpPr>
            <a:spLocks noGrp="1" noRot="1" noChangeAspect="1" noTextEdit="1"/>
          </p:cNvSpPr>
          <p:nvPr>
            <p:ph type="sldImg"/>
          </p:nvPr>
        </p:nvSpPr>
        <p:spPr>
          <a:xfrm>
            <a:off x="954088" y="747713"/>
            <a:ext cx="5197475" cy="3898900"/>
          </a:xfrm>
          <a:solidFill>
            <a:srgbClr val="FFFFFF"/>
          </a:solidFill>
        </p:spPr>
      </p:sp>
      <p:sp>
        <p:nvSpPr>
          <p:cNvPr id="6146" name="文本占位符 7170"/>
          <p:cNvSpPr>
            <a:spLocks noGrp="1"/>
          </p:cNvSpPr>
          <p:nvPr>
            <p:ph type="body"/>
          </p:nvPr>
        </p:nvSpPr>
        <p:spPr>
          <a:xfrm>
            <a:off x="933427" y="4731733"/>
            <a:ext cx="5151923" cy="4479419"/>
          </a:xfrm>
          <a:solidFill>
            <a:srgbClr val="FFFFFF"/>
          </a:solidFill>
          <a:ln>
            <a:solidFill>
              <a:srgbClr val="000000"/>
            </a:solidFill>
            <a:miter/>
          </a:ln>
        </p:spPr>
        <p:txBody>
          <a:bodyPr anchor="t"/>
          <a:lstStyle/>
          <a:p>
            <a:endParaRPr lang="zh-CN" altLang="en-US" dirty="0"/>
          </a:p>
        </p:txBody>
      </p:sp>
      <p:sp>
        <p:nvSpPr>
          <p:cNvPr id="6147" name="灯片编号占位符 1"/>
          <p:cNvSpPr>
            <a:spLocks noGrp="1"/>
          </p:cNvSpPr>
          <p:nvPr>
            <p:ph type="sldNum" sz="quarter"/>
          </p:nvPr>
        </p:nvSpPr>
        <p:spPr>
          <a:xfrm>
            <a:off x="4022937" y="9722882"/>
            <a:ext cx="3076363" cy="511731"/>
          </a:xfrm>
          <a:prstGeom prst="rect">
            <a:avLst/>
          </a:prstGeom>
          <a:noFill/>
          <a:ln w="9525">
            <a:noFill/>
          </a:ln>
        </p:spPr>
        <p:txBody>
          <a:bodyPr anchor="b"/>
          <a:lstStyle/>
          <a:p>
            <a:pPr algn="r"/>
            <a:fld id="{9A0DB2DC-4C9A-4742-B13C-FB6460FD3503}" type="slidenum">
              <a:rPr lang="zh-CN" altLang="en-US" sz="1300" dirty="0"/>
              <a:pPr algn="r"/>
              <a:t>10</a:t>
            </a:fld>
            <a:endParaRPr lang="zh-CN" altLang="en-US" sz="1300" dirty="0"/>
          </a:p>
        </p:txBody>
      </p:sp>
      <p:sp>
        <p:nvSpPr>
          <p:cNvPr id="2" name="页眉占位符 1"/>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250359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t>1955</a:t>
            </a:r>
            <a:r>
              <a:rPr lang="zh-CN" altLang="zh-CN" sz="1300" dirty="0"/>
              <a:t>年， </a:t>
            </a:r>
            <a:r>
              <a:rPr lang="en-US" altLang="zh-CN" sz="1300" dirty="0"/>
              <a:t>“</a:t>
            </a:r>
            <a:r>
              <a:rPr lang="zh-CN" altLang="zh-CN" sz="1300" dirty="0"/>
              <a:t>晶体管之父</a:t>
            </a:r>
            <a:r>
              <a:rPr lang="en-US" altLang="zh-CN" sz="1300" dirty="0"/>
              <a:t>”</a:t>
            </a:r>
            <a:r>
              <a:rPr lang="zh-CN" altLang="zh-CN" sz="1300" dirty="0"/>
              <a:t>肖克利（</a:t>
            </a:r>
            <a:r>
              <a:rPr lang="en-US" altLang="zh-CN" sz="1300" dirty="0" err="1"/>
              <a:t>W.Shockley</a:t>
            </a:r>
            <a:r>
              <a:rPr lang="zh-CN" altLang="zh-CN" sz="1300" dirty="0"/>
              <a:t>）博士，离开贝尔实验室返回故乡圣克拉拉，创建</a:t>
            </a:r>
            <a:r>
              <a:rPr lang="en-US" altLang="zh-CN" sz="1300" dirty="0"/>
              <a:t>“</a:t>
            </a:r>
            <a:r>
              <a:rPr lang="zh-CN" altLang="zh-CN" sz="1300" dirty="0"/>
              <a:t>肖克利半导体实验室</a:t>
            </a:r>
            <a:r>
              <a:rPr lang="en-US" altLang="zh-CN" sz="1300" dirty="0"/>
              <a:t>”</a:t>
            </a:r>
            <a:r>
              <a:rPr lang="zh-CN" altLang="zh-CN" sz="1300" dirty="0"/>
              <a:t>。</a:t>
            </a:r>
            <a:endParaRPr lang="en-US" altLang="zh-CN" sz="1300" dirty="0"/>
          </a:p>
          <a:p>
            <a:r>
              <a:rPr lang="en-US" altLang="zh-CN" sz="1300" dirty="0"/>
              <a:t> “</a:t>
            </a:r>
            <a:r>
              <a:rPr lang="zh-CN" altLang="zh-CN" sz="1300" dirty="0"/>
              <a:t>八叛逆</a:t>
            </a:r>
            <a:r>
              <a:rPr lang="en-US" altLang="zh-CN" sz="1300" dirty="0"/>
              <a:t>”</a:t>
            </a:r>
            <a:r>
              <a:rPr lang="zh-CN" altLang="zh-CN" sz="1300" dirty="0"/>
              <a:t>找到了一家地处美国纽约的摄影器材公司来支持他们创业，这家公司名称为</a:t>
            </a:r>
            <a:r>
              <a:rPr lang="en-US" altLang="zh-CN" sz="1300" dirty="0"/>
              <a:t>Fairchild</a:t>
            </a:r>
            <a:r>
              <a:rPr lang="zh-CN" altLang="zh-CN" sz="1300" dirty="0"/>
              <a:t>，音译</a:t>
            </a:r>
            <a:r>
              <a:rPr lang="en-US" altLang="zh-CN" sz="1300" dirty="0"/>
              <a:t>“</a:t>
            </a:r>
            <a:r>
              <a:rPr lang="zh-CN" altLang="zh-CN" sz="1300" dirty="0"/>
              <a:t>费尔柴尔德</a:t>
            </a:r>
            <a:r>
              <a:rPr lang="en-US" altLang="zh-CN" sz="1300" dirty="0"/>
              <a:t>”</a:t>
            </a:r>
            <a:r>
              <a:rPr lang="zh-CN" altLang="zh-CN" sz="1300" dirty="0"/>
              <a:t>，但通常意译为</a:t>
            </a:r>
            <a:r>
              <a:rPr lang="en-US" altLang="zh-CN" sz="1300" dirty="0"/>
              <a:t>“</a:t>
            </a:r>
            <a:r>
              <a:rPr lang="zh-CN" altLang="zh-CN" sz="1300" dirty="0"/>
              <a:t>仙童</a:t>
            </a:r>
            <a:r>
              <a:rPr lang="en-US" altLang="zh-CN" sz="1300" dirty="0"/>
              <a:t>”</a:t>
            </a:r>
            <a:r>
              <a:rPr lang="zh-CN" altLang="zh-CN" sz="1300" dirty="0"/>
              <a:t>。仙童摄影器材公司的前身是谢尔曼</a:t>
            </a:r>
            <a:r>
              <a:rPr lang="en-US" altLang="zh-CN" sz="1300" dirty="0"/>
              <a:t>·</a:t>
            </a:r>
            <a:r>
              <a:rPr lang="zh-CN" altLang="zh-CN" sz="1300" dirty="0"/>
              <a:t>费尔柴尔德（</a:t>
            </a:r>
            <a:r>
              <a:rPr lang="en-US" altLang="zh-CN" sz="1300" dirty="0"/>
              <a:t>S. Fairchild</a:t>
            </a:r>
            <a:r>
              <a:rPr lang="zh-CN" altLang="zh-CN" sz="1300" dirty="0"/>
              <a:t>）</a:t>
            </a:r>
            <a:r>
              <a:rPr lang="en-US" altLang="zh-CN" sz="1300" dirty="0"/>
              <a:t>1920</a:t>
            </a:r>
            <a:r>
              <a:rPr lang="zh-CN" altLang="zh-CN" sz="1300" dirty="0"/>
              <a:t>年创办的航空摄影公司。仙童半导体创立于</a:t>
            </a:r>
            <a:r>
              <a:rPr lang="en-US" altLang="zh-CN" sz="1300" dirty="0"/>
              <a:t>1957</a:t>
            </a:r>
            <a:r>
              <a:rPr lang="zh-CN" altLang="zh-CN" sz="1300" dirty="0"/>
              <a:t>年</a:t>
            </a:r>
            <a:r>
              <a:rPr lang="zh-CN" altLang="en-US" sz="1300" dirty="0"/>
              <a:t>，</a:t>
            </a:r>
            <a:r>
              <a:rPr lang="zh-CN" altLang="zh-CN" sz="1300" dirty="0"/>
              <a:t>到</a:t>
            </a:r>
            <a:r>
              <a:rPr lang="en-US" altLang="zh-CN" sz="1300" dirty="0"/>
              <a:t>1967</a:t>
            </a:r>
            <a:r>
              <a:rPr lang="zh-CN" altLang="zh-CN" sz="1300" dirty="0"/>
              <a:t>年，公司营业额已接近</a:t>
            </a:r>
            <a:r>
              <a:rPr lang="en-US" altLang="zh-CN" sz="1300" dirty="0"/>
              <a:t>2</a:t>
            </a:r>
            <a:r>
              <a:rPr lang="zh-CN" altLang="zh-CN" sz="1300" dirty="0"/>
              <a:t>亿美元，在当时可以说是天文数字。</a:t>
            </a:r>
            <a:endParaRPr lang="en-US" altLang="zh-CN" sz="1300" dirty="0"/>
          </a:p>
          <a:p>
            <a:r>
              <a:rPr lang="en-US" altLang="zh-CN" sz="1300" dirty="0"/>
              <a:t>1968</a:t>
            </a:r>
            <a:r>
              <a:rPr lang="zh-CN" altLang="zh-CN" sz="1300" dirty="0"/>
              <a:t>年，</a:t>
            </a:r>
            <a:r>
              <a:rPr lang="en-US" altLang="zh-CN" sz="1300" dirty="0"/>
              <a:t>“</a:t>
            </a:r>
            <a:r>
              <a:rPr lang="zh-CN" altLang="zh-CN" sz="1300" dirty="0"/>
              <a:t>八叛逆</a:t>
            </a:r>
            <a:r>
              <a:rPr lang="en-US" altLang="zh-CN" sz="1300" dirty="0"/>
              <a:t>”</a:t>
            </a:r>
            <a:r>
              <a:rPr lang="zh-CN" altLang="zh-CN" sz="1300" dirty="0"/>
              <a:t>中的最后两位诺依斯和摩尔</a:t>
            </a:r>
            <a:r>
              <a:rPr lang="zh-CN" altLang="en-US" sz="1300" dirty="0"/>
              <a:t>，创立了</a:t>
            </a:r>
            <a:r>
              <a:rPr lang="en-US" altLang="zh-CN" sz="1300" dirty="0"/>
              <a:t>Intel</a:t>
            </a:r>
          </a:p>
          <a:p>
            <a:r>
              <a:rPr lang="zh-CN" altLang="zh-CN" sz="1300" dirty="0"/>
              <a:t>桑德斯则是仙童半导体公司销售部主任，</a:t>
            </a:r>
            <a:r>
              <a:rPr lang="en-US" altLang="zh-CN" sz="1300" dirty="0"/>
              <a:t>1969</a:t>
            </a:r>
            <a:r>
              <a:rPr lang="zh-CN" altLang="zh-CN" sz="1300" dirty="0"/>
              <a:t>年，他带着</a:t>
            </a:r>
            <a:r>
              <a:rPr lang="en-US" altLang="zh-CN" sz="1300" dirty="0"/>
              <a:t>7</a:t>
            </a:r>
            <a:r>
              <a:rPr lang="zh-CN" altLang="zh-CN" sz="1300" dirty="0"/>
              <a:t>位仙童员工创办高级微型仪器公司（</a:t>
            </a:r>
            <a:r>
              <a:rPr lang="en-US" altLang="zh-CN" sz="1300" dirty="0"/>
              <a:t>AMD</a:t>
            </a:r>
            <a:r>
              <a:rPr lang="zh-CN" altLang="zh-CN" sz="1300" dirty="0"/>
              <a:t>），这家公司目前已经是仅次于英特尔公司的微处理器生产厂商。</a:t>
            </a:r>
            <a:endParaRPr lang="en-US" altLang="zh-CN" sz="1300" dirty="0"/>
          </a:p>
        </p:txBody>
      </p:sp>
      <p:sp>
        <p:nvSpPr>
          <p:cNvPr id="4" name="页眉占位符 3"/>
          <p:cNvSpPr>
            <a:spLocks noGrp="1"/>
          </p:cNvSpPr>
          <p:nvPr>
            <p:ph type="hdr" sz="quarter" idx="10"/>
          </p:nvPr>
        </p:nvSpPr>
        <p:spPr/>
        <p:txBody>
          <a:bodyPr/>
          <a:lstStyle/>
          <a:p>
            <a:pPr defTabSz="990478">
              <a:defRPr/>
            </a:pPr>
            <a:endParaRPr lang="en-US"/>
          </a:p>
        </p:txBody>
      </p:sp>
      <p:sp>
        <p:nvSpPr>
          <p:cNvPr id="5" name="灯片编号占位符 4"/>
          <p:cNvSpPr>
            <a:spLocks noGrp="1"/>
          </p:cNvSpPr>
          <p:nvPr>
            <p:ph type="sldNum" sz="quarter" idx="11"/>
          </p:nvPr>
        </p:nvSpPr>
        <p:spPr/>
        <p:txBody>
          <a:bodyPr/>
          <a:lstStyle/>
          <a:p>
            <a:pPr lvl="0" algn="r" eaLnBrk="1" hangingPunct="1"/>
            <a:fld id="{9A0DB2DC-4C9A-4742-B13C-FB6460FD3503}" type="slidenum">
              <a:rPr lang="en-US" altLang="zh-CN" sz="1300" b="0">
                <a:latin typeface="Arial" panose="020B0604020202020204" pitchFamily="34" charset="0"/>
              </a:rPr>
              <a:t>19</a:t>
            </a:fld>
            <a:endParaRPr lang="en-US" altLang="zh-CN" sz="1300" b="0" dirty="0">
              <a:latin typeface="Arial" panose="020B0604020202020204" pitchFamily="34" charset="0"/>
            </a:endParaRPr>
          </a:p>
        </p:txBody>
      </p:sp>
    </p:spTree>
    <p:extLst>
      <p:ext uri="{BB962C8B-B14F-4D97-AF65-F5344CB8AC3E}">
        <p14:creationId xmlns:p14="http://schemas.microsoft.com/office/powerpoint/2010/main" val="168996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8008,8080</a:t>
            </a:r>
            <a:r>
              <a:rPr lang="zh-CN" altLang="en-US" dirty="0" smtClean="0"/>
              <a:t>， </a:t>
            </a:r>
            <a:r>
              <a:rPr lang="en-US" altLang="zh-CN" dirty="0" smtClean="0"/>
              <a:t>8 bits</a:t>
            </a:r>
          </a:p>
          <a:p>
            <a:r>
              <a:rPr lang="en-US" altLang="zh-CN" dirty="0" smtClean="0"/>
              <a:t>8086,16</a:t>
            </a:r>
            <a:r>
              <a:rPr lang="en-US" altLang="zh-CN" baseline="0" dirty="0" smtClean="0"/>
              <a:t> bits</a:t>
            </a:r>
          </a:p>
          <a:p>
            <a:r>
              <a:rPr lang="en-US" altLang="zh-CN" baseline="0" dirty="0" smtClean="0"/>
              <a:t>80386 32 bits</a:t>
            </a:r>
          </a:p>
        </p:txBody>
      </p:sp>
      <p:sp>
        <p:nvSpPr>
          <p:cNvPr id="4" name="页眉占位符 3"/>
          <p:cNvSpPr>
            <a:spLocks noGrp="1"/>
          </p:cNvSpPr>
          <p:nvPr>
            <p:ph type="hdr" sz="quarter" idx="10"/>
          </p:nvPr>
        </p:nvSpPr>
        <p:spPr/>
        <p:txBody>
          <a:bodyPr/>
          <a:lstStyle/>
          <a:p>
            <a:pPr defTabSz="990478">
              <a:defRPr/>
            </a:pPr>
            <a:endParaRPr lang="en-US"/>
          </a:p>
        </p:txBody>
      </p:sp>
      <p:sp>
        <p:nvSpPr>
          <p:cNvPr id="5" name="灯片编号占位符 4"/>
          <p:cNvSpPr>
            <a:spLocks noGrp="1"/>
          </p:cNvSpPr>
          <p:nvPr>
            <p:ph type="sldNum" sz="quarter" idx="11"/>
          </p:nvPr>
        </p:nvSpPr>
        <p:spPr/>
        <p:txBody>
          <a:bodyPr/>
          <a:lstStyle/>
          <a:p>
            <a:pPr lvl="0" algn="r" eaLnBrk="1" hangingPunct="1"/>
            <a:fld id="{9A0DB2DC-4C9A-4742-B13C-FB6460FD3503}" type="slidenum">
              <a:rPr lang="en-US" altLang="zh-CN" sz="1300" b="0" smtClean="0">
                <a:latin typeface="Arial" panose="020B0604020202020204" pitchFamily="34" charset="0"/>
              </a:rPr>
              <a:t>20</a:t>
            </a:fld>
            <a:endParaRPr lang="en-US" altLang="zh-CN" sz="1300" b="0" dirty="0">
              <a:latin typeface="Arial" panose="020B0604020202020204" pitchFamily="34" charset="0"/>
            </a:endParaRPr>
          </a:p>
        </p:txBody>
      </p:sp>
    </p:spTree>
    <p:extLst>
      <p:ext uri="{BB962C8B-B14F-4D97-AF65-F5344CB8AC3E}">
        <p14:creationId xmlns:p14="http://schemas.microsoft.com/office/powerpoint/2010/main" val="389077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4021294" y="9721106"/>
            <a:ext cx="3076363" cy="511731"/>
          </a:xfrm>
          <a:prstGeom prst="rect">
            <a:avLst/>
          </a:prstGeom>
          <a:noFill/>
          <a:ln w="9525">
            <a:noFill/>
          </a:ln>
        </p:spPr>
        <p:txBody>
          <a:bodyPr anchor="b"/>
          <a:lstStyle/>
          <a:p>
            <a:pPr lvl="0" algn="r" eaLnBrk="1" hangingPunct="1">
              <a:spcBef>
                <a:spcPct val="0"/>
              </a:spcBef>
            </a:pPr>
            <a:fld id="{9A0DB2DC-4C9A-4742-B13C-FB6460FD3503}" type="slidenum">
              <a:rPr lang="zh-CN" altLang="en-US" dirty="0"/>
              <a:t>27</a:t>
            </a:fld>
            <a:endParaRPr lang="zh-CN" altLang="en-US" dirty="0"/>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9048" tIns="49524" rIns="99048" bIns="49524" anchor="t"/>
          <a:lstStyle/>
          <a:p>
            <a:pPr lvl="0" eaLnBrk="1" hangingPunct="1"/>
            <a:r>
              <a:rPr lang="en-US" altLang="zh-CN" dirty="0" smtClean="0"/>
              <a:t>x86</a:t>
            </a:r>
            <a:r>
              <a:rPr lang="zh-CN" altLang="en-US" dirty="0" smtClean="0"/>
              <a:t>架构在高性能</a:t>
            </a:r>
            <a:r>
              <a:rPr lang="en-US" altLang="zh-CN" dirty="0" smtClean="0"/>
              <a:t>CPU</a:t>
            </a:r>
            <a:r>
              <a:rPr lang="zh-CN" altLang="en-US" dirty="0" smtClean="0"/>
              <a:t>市场掌握绝对份额 </a:t>
            </a:r>
            <a:r>
              <a:rPr lang="en-US" altLang="zh-CN" dirty="0" smtClean="0"/>
              <a:t>ARM</a:t>
            </a:r>
            <a:r>
              <a:rPr lang="zh-CN" altLang="en-US" dirty="0" smtClean="0"/>
              <a:t>架构在低功耗市场无人能敌，未来</a:t>
            </a:r>
            <a:r>
              <a:rPr lang="en-US" altLang="zh-CN" dirty="0" smtClean="0"/>
              <a:t>RISC-V</a:t>
            </a:r>
            <a:r>
              <a:rPr lang="zh-CN" altLang="en-US" dirty="0" smtClean="0"/>
              <a:t>可能赶超</a:t>
            </a:r>
            <a:r>
              <a:rPr lang="en-US" altLang="zh-CN" dirty="0" smtClean="0"/>
              <a:t>ARM</a:t>
            </a:r>
          </a:p>
          <a:p>
            <a:pPr lvl="0" eaLnBrk="1" hangingPunct="1"/>
            <a:r>
              <a:rPr lang="zh-CN" altLang="en-US" sz="1300" dirty="0"/>
              <a:t>什么叫指令集呢？</a:t>
            </a:r>
            <a:r>
              <a:rPr lang="en-US" altLang="zh-CN" sz="1300" dirty="0"/>
              <a:t>2017 </a:t>
            </a:r>
            <a:r>
              <a:rPr lang="zh-CN" altLang="en-US" sz="1300" dirty="0"/>
              <a:t>年图灵奖得主、 </a:t>
            </a:r>
            <a:r>
              <a:rPr lang="en-US" altLang="zh-CN" sz="1300" dirty="0"/>
              <a:t>RISC-V </a:t>
            </a:r>
            <a:r>
              <a:rPr lang="zh-CN" altLang="en-US" sz="1300" dirty="0"/>
              <a:t>基金会的董事会副主席 </a:t>
            </a:r>
            <a:r>
              <a:rPr lang="en-US" altLang="zh-CN" sz="1300" dirty="0"/>
              <a:t>David Patterson </a:t>
            </a:r>
            <a:r>
              <a:rPr lang="zh-CN" altLang="en-US" sz="1300" dirty="0"/>
              <a:t>给了非常通俗易懂的定义：软件通过一个专业词汇上称为指令集的东西和硬件讲话。换句话说，指令集是软硬件之间沟通的桥梁。</a:t>
            </a:r>
            <a:endParaRPr lang="en-GB" altLang="zh-CN" dirty="0"/>
          </a:p>
        </p:txBody>
      </p:sp>
      <p:sp>
        <p:nvSpPr>
          <p:cNvPr id="2" name="页眉占位符 1"/>
          <p:cNvSpPr>
            <a:spLocks noGrp="1"/>
          </p:cNvSpPr>
          <p:nvPr>
            <p:ph type="hdr" sz="quarter" idx="10"/>
          </p:nvPr>
        </p:nvSpPr>
        <p:spPr/>
        <p:txBody>
          <a:bodyPr/>
          <a:lstStyle/>
          <a:p>
            <a:pPr defTabSz="990478">
              <a:defRPr/>
            </a:pPr>
            <a:endParaRPr lang="en-US"/>
          </a:p>
        </p:txBody>
      </p:sp>
    </p:spTree>
    <p:extLst>
      <p:ext uri="{BB962C8B-B14F-4D97-AF65-F5344CB8AC3E}">
        <p14:creationId xmlns:p14="http://schemas.microsoft.com/office/powerpoint/2010/main" val="369737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7"/>
          <p:cNvGrpSpPr/>
          <p:nvPr/>
        </p:nvGrpSpPr>
        <p:grpSpPr>
          <a:xfrm>
            <a:off x="228600" y="3587750"/>
            <a:ext cx="8610600" cy="201613"/>
            <a:chOff x="144" y="1680"/>
            <a:chExt cx="5424" cy="144"/>
          </a:xfrm>
        </p:grpSpPr>
        <p:sp>
          <p:nvSpPr>
            <p:cNvPr id="13" name="Rectangle 8"/>
            <p:cNvSpPr>
              <a:spLocks noChangeArrowheads="1"/>
            </p:cNvSpPr>
            <p:nvPr/>
          </p:nvSpPr>
          <p:spPr bwMode="auto">
            <a:xfrm>
              <a:off x="144" y="1680"/>
              <a:ext cx="1808" cy="1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Rectangle 9"/>
            <p:cNvSpPr>
              <a:spLocks noChangeArrowheads="1"/>
            </p:cNvSpPr>
            <p:nvPr/>
          </p:nvSpPr>
          <p:spPr bwMode="auto">
            <a:xfrm>
              <a:off x="1952" y="1680"/>
              <a:ext cx="180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Rectangle 10"/>
            <p:cNvSpPr>
              <a:spLocks noChangeArrowheads="1"/>
            </p:cNvSpPr>
            <p:nvPr/>
          </p:nvSpPr>
          <p:spPr bwMode="auto">
            <a:xfrm>
              <a:off x="3760" y="1680"/>
              <a:ext cx="1808" cy="14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91842" name="Rectangle 2"/>
          <p:cNvSpPr>
            <a:spLocks noGrp="1" noChangeArrowheads="1"/>
          </p:cNvSpPr>
          <p:nvPr>
            <p:ph type="ctrTitle"/>
          </p:nvPr>
        </p:nvSpPr>
        <p:spPr>
          <a:xfrm>
            <a:off x="685800" y="685800"/>
            <a:ext cx="7772400" cy="2127250"/>
          </a:xfrm>
        </p:spPr>
        <p:txBody>
          <a:bodyPr/>
          <a:lstStyle>
            <a:lvl1pPr>
              <a:defRPr sz="2800">
                <a:solidFill>
                  <a:srgbClr val="3333FF"/>
                </a:solidFill>
                <a:latin typeface="宋体" panose="02010600030101010101" pitchFamily="2" charset="-122"/>
                <a:ea typeface="宋体" panose="02010600030101010101" pitchFamily="2" charset="-122"/>
              </a:defRPr>
            </a:lvl1pPr>
          </a:lstStyle>
          <a:p>
            <a:r>
              <a:rPr lang="zh-CN" altLang="en-US" noProof="1"/>
              <a:t>单击此处编辑母版标题样式</a:t>
            </a:r>
          </a:p>
        </p:txBody>
      </p:sp>
      <p:sp>
        <p:nvSpPr>
          <p:cNvPr id="291843" name="Rectangle 3"/>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3000"/>
            </a:lvl1pPr>
          </a:lstStyle>
          <a:p>
            <a:r>
              <a:rPr lang="zh-CN" altLang="en-US" noProof="1"/>
              <a:t>单击此处编辑母版副标题样式</a:t>
            </a:r>
          </a:p>
        </p:txBody>
      </p:sp>
      <p:sp>
        <p:nvSpPr>
          <p:cNvPr id="16" name="Rectangle 4"/>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7"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8" name="Rectangle 6"/>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lstStyle/>
          <a:p>
            <a:pPr lvl="0" algn="r" eaLnBrk="1" hangingPunct="1"/>
            <a:fld id="{9A0DB2DC-4C9A-4742-B13C-FB6460FD3503}" type="slidenum">
              <a:rPr lang="en-US" altLang="zh-CN" sz="1000" b="0" dirty="0">
                <a:latin typeface="Verdana" panose="020B0604030504040204" pitchFamily="34" charset="0"/>
              </a:rPr>
              <a:t>‹#›</a:t>
            </a:fld>
            <a:endParaRPr lang="en-US" altLang="zh-CN" sz="1000" b="0" dirty="0">
              <a:latin typeface="Verdana" panose="020B060403050404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42888"/>
            <a:ext cx="2057400" cy="63738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42888"/>
            <a:ext cx="6019800" cy="63738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42888"/>
            <a:ext cx="8229600" cy="6373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42888"/>
            <a:ext cx="8229600" cy="1139826"/>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Blip>
                <a:blip r:embed="rId2"/>
              </a:buBlip>
              <a:defRPr/>
            </a:pPr>
            <a:endParaRPr kumimoji="0" lang="zh-CN" altLang="en-US" sz="28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a:xfrm>
            <a:off x="6553200" y="6248400"/>
            <a:ext cx="1905000" cy="457200"/>
          </a:xfrm>
        </p:spPr>
        <p:txBody>
          <a:bodyPr/>
          <a:lstStyle/>
          <a:p>
            <a:pPr lvl="0" fontAlgn="base"/>
            <a:fld id="{9A0DB2DC-4C9A-4742-B13C-FB6460FD3503}" type="slidenum">
              <a:rPr lang="en-US" altLang="zh-CN" strike="noStrike" noProof="1" dirty="0">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7"/>
          <p:cNvGrpSpPr/>
          <p:nvPr/>
        </p:nvGrpSpPr>
        <p:grpSpPr>
          <a:xfrm>
            <a:off x="228600" y="3587750"/>
            <a:ext cx="8610600" cy="201613"/>
            <a:chOff x="144" y="1680"/>
            <a:chExt cx="5424" cy="144"/>
          </a:xfrm>
        </p:grpSpPr>
        <p:sp>
          <p:nvSpPr>
            <p:cNvPr id="13" name="Rectangle 8"/>
            <p:cNvSpPr>
              <a:spLocks noChangeArrowheads="1"/>
            </p:cNvSpPr>
            <p:nvPr/>
          </p:nvSpPr>
          <p:spPr bwMode="auto">
            <a:xfrm>
              <a:off x="144" y="1680"/>
              <a:ext cx="1808" cy="1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Rectangle 9"/>
            <p:cNvSpPr>
              <a:spLocks noChangeArrowheads="1"/>
            </p:cNvSpPr>
            <p:nvPr/>
          </p:nvSpPr>
          <p:spPr bwMode="auto">
            <a:xfrm>
              <a:off x="1952" y="1680"/>
              <a:ext cx="180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Rectangle 10"/>
            <p:cNvSpPr>
              <a:spLocks noChangeArrowheads="1"/>
            </p:cNvSpPr>
            <p:nvPr/>
          </p:nvSpPr>
          <p:spPr bwMode="auto">
            <a:xfrm>
              <a:off x="3760" y="1680"/>
              <a:ext cx="1808" cy="14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91842" name="Rectangle 2"/>
          <p:cNvSpPr>
            <a:spLocks noGrp="1" noChangeArrowheads="1"/>
          </p:cNvSpPr>
          <p:nvPr>
            <p:ph type="ctrTitle"/>
          </p:nvPr>
        </p:nvSpPr>
        <p:spPr>
          <a:xfrm>
            <a:off x="685800" y="685800"/>
            <a:ext cx="7772400" cy="2127250"/>
          </a:xfrm>
        </p:spPr>
        <p:txBody>
          <a:bodyPr/>
          <a:lstStyle>
            <a:lvl1pPr>
              <a:defRPr sz="2800">
                <a:solidFill>
                  <a:srgbClr val="3333FF"/>
                </a:solidFill>
                <a:latin typeface="宋体" panose="02010600030101010101" pitchFamily="2" charset="-122"/>
                <a:ea typeface="宋体" panose="02010600030101010101" pitchFamily="2" charset="-122"/>
              </a:defRPr>
            </a:lvl1pPr>
          </a:lstStyle>
          <a:p>
            <a:r>
              <a:rPr lang="zh-CN" altLang="en-US" noProof="1"/>
              <a:t>单击此处编辑母版标题样式</a:t>
            </a:r>
          </a:p>
        </p:txBody>
      </p:sp>
      <p:sp>
        <p:nvSpPr>
          <p:cNvPr id="291843" name="Rectangle 3"/>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3000"/>
            </a:lvl1pPr>
          </a:lstStyle>
          <a:p>
            <a:r>
              <a:rPr lang="zh-CN" altLang="en-US" noProof="1"/>
              <a:t>单击此处编辑母版副标题样式</a:t>
            </a:r>
          </a:p>
        </p:txBody>
      </p:sp>
      <p:sp>
        <p:nvSpPr>
          <p:cNvPr id="16" name="Rectangle 4"/>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7"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8" name="Rectangle 6"/>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lstStyle/>
          <a:p>
            <a:pPr lvl="0" algn="r" eaLnBrk="1" hangingPunct="1"/>
            <a:fld id="{9A0DB2DC-4C9A-4742-B13C-FB6460FD3503}" type="slidenum">
              <a:rPr lang="en-US" altLang="zh-CN" sz="1000" b="0" dirty="0">
                <a:latin typeface="Verdana" panose="020B0604030504040204" pitchFamily="34" charset="0"/>
              </a:rPr>
              <a:t>‹#›</a:t>
            </a:fld>
            <a:endParaRPr lang="en-US" altLang="zh-CN" sz="1000" b="0" dirty="0">
              <a:latin typeface="Verdana" panose="020B0604030504040204" pitchFamily="34" charset="0"/>
            </a:endParaRPr>
          </a:p>
        </p:txBody>
      </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42888"/>
            <a:ext cx="2057400" cy="63738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42888"/>
            <a:ext cx="6019800" cy="63738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42888"/>
            <a:ext cx="8229600" cy="6373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42888"/>
            <a:ext cx="8229600" cy="1139826"/>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Blip>
                <a:blip r:embed="rId2"/>
              </a:buBlip>
              <a:defRPr/>
            </a:pPr>
            <a:endParaRPr kumimoji="0" lang="zh-CN" altLang="en-US" sz="28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a:xfrm>
            <a:off x="6553200" y="6248400"/>
            <a:ext cx="1905000" cy="457200"/>
          </a:xfrm>
        </p:spPr>
        <p:txBody>
          <a:bodyPr/>
          <a:lstStyle/>
          <a:p>
            <a:pPr lvl="0" fontAlgn="base"/>
            <a:fld id="{9A0DB2DC-4C9A-4742-B13C-FB6460FD3503}" type="slidenum">
              <a:rPr lang="en-US" altLang="zh-CN" strike="noStrike" noProof="1" dirty="0">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mailto:luguangm@" TargetMode="Externa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hyperlink" Target="mailto:luguangm@"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4.jpe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3.GI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2.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42887"/>
            <a:ext cx="8229600" cy="1139825"/>
          </a:xfrm>
          <a:prstGeom prst="rect">
            <a:avLst/>
          </a:prstGeom>
          <a:noFill/>
          <a:ln w="9525">
            <a:noFill/>
            <a:miter lim="800000"/>
          </a:ln>
          <a:effectLst/>
        </p:spPr>
        <p:txBody>
          <a:bodyPr vert="horz" wrap="square" lIns="91440" tIns="45720" rIns="91440" bIns="45720" numCol="1" anchor="b" anchorCtr="0" compatLnSpc="1"/>
          <a:lstStyle/>
          <a:p>
            <a:pPr lvl="0"/>
            <a:r>
              <a:rPr lang="zh-CN" altLang="en-US" noProof="1"/>
              <a:t>单击此处编辑母版标题样式</a:t>
            </a:r>
          </a:p>
        </p:txBody>
      </p:sp>
      <p:sp>
        <p:nvSpPr>
          <p:cNvPr id="290819" name="Rectangle 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90820"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000" b="0">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9082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000" b="0">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30" name="Rectangle 7"/>
          <p:cNvSpPr>
            <a:spLocks noChangeArrowheads="1"/>
          </p:cNvSpPr>
          <p:nvPr/>
        </p:nvSpPr>
        <p:spPr bwMode="auto">
          <a:xfrm>
            <a:off x="0" y="0"/>
            <a:ext cx="228600" cy="2286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Line 8"/>
          <p:cNvSpPr/>
          <p:nvPr/>
        </p:nvSpPr>
        <p:spPr>
          <a:xfrm>
            <a:off x="457200" y="908050"/>
            <a:ext cx="8077200" cy="0"/>
          </a:xfrm>
          <a:prstGeom prst="line">
            <a:avLst/>
          </a:prstGeom>
          <a:ln w="19050" cap="flat" cmpd="sng">
            <a:solidFill>
              <a:schemeClr val="tx2"/>
            </a:solidFill>
            <a:prstDash val="solid"/>
            <a:headEnd type="none" w="med" len="med"/>
            <a:tailEnd type="none" w="med" len="med"/>
          </a:ln>
        </p:spPr>
      </p:sp>
      <p:sp>
        <p:nvSpPr>
          <p:cNvPr id="1032" name="Rectangle 9"/>
          <p:cNvSpPr>
            <a:spLocks noChangeArrowheads="1"/>
          </p:cNvSpPr>
          <p:nvPr/>
        </p:nvSpPr>
        <p:spPr bwMode="auto">
          <a:xfrm>
            <a:off x="0" y="2286000"/>
            <a:ext cx="228600"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10"/>
          <p:cNvSpPr>
            <a:spLocks noChangeArrowheads="1"/>
          </p:cNvSpPr>
          <p:nvPr/>
        </p:nvSpPr>
        <p:spPr bwMode="auto">
          <a:xfrm>
            <a:off x="0" y="4572000"/>
            <a:ext cx="228600" cy="2286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0" name="Rectangle 12"/>
          <p:cNvSpPr>
            <a:spLocks noChangeArrowheads="1"/>
          </p:cNvSpPr>
          <p:nvPr/>
        </p:nvSpPr>
        <p:spPr bwMode="auto">
          <a:xfrm>
            <a:off x="6759575" y="6491288"/>
            <a:ext cx="2384425" cy="366713"/>
          </a:xfrm>
          <a:prstGeom prst="rect">
            <a:avLst/>
          </a:prstGeom>
          <a:noFill/>
          <a:ln w="9525">
            <a:noFill/>
            <a:miter lim="800000"/>
            <a:tailEnd type="none" w="lg" len="lg"/>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hlinkClick r:id="rId17"/>
              </a:rPr>
              <a:t>luguangm@</a:t>
            </a:r>
            <a:r>
              <a:rPr kumimoji="0" lang="en-US" altLang="zh-CN"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hit.edu.cn</a:t>
            </a:r>
            <a:endParaRPr kumimoji="0" lang="zh-CN" altLang="en-US"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 name="Text Box 4"/>
          <p:cNvSpPr txBox="1">
            <a:spLocks noChangeArrowheads="1"/>
          </p:cNvSpPr>
          <p:nvPr userDrawn="1"/>
        </p:nvSpPr>
        <p:spPr bwMode="auto">
          <a:xfrm>
            <a:off x="8280921" y="8620"/>
            <a:ext cx="863587" cy="899430"/>
          </a:xfrm>
          <a:prstGeom prst="rect">
            <a:avLst/>
          </a:prstGeom>
          <a:noFill/>
          <a:ln w="25400">
            <a:noFill/>
            <a:miter lim="800000"/>
          </a:ln>
        </p:spPr>
        <p:txBody>
          <a:bodyPr anchor="ctr" anchorCtr="1"/>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fld id="{17E66D44-5078-4FC8-AF00-8FF9453B7C99}" type="slidenum">
              <a:rPr lang="zh-CN" altLang="en-US" sz="2000" b="0" smtClean="0">
                <a:solidFill>
                  <a:srgbClr val="FF0000"/>
                </a:solidFill>
                <a:ea typeface="宋体" panose="02010600030101010101" pitchFamily="2" charset="-122"/>
              </a:rPr>
              <a:t>‹#›</a:t>
            </a:fld>
            <a:r>
              <a:rPr lang="en-US" altLang="zh-CN" sz="2000" b="0" dirty="0">
                <a:solidFill>
                  <a:srgbClr val="FF0000"/>
                </a:solidFill>
                <a:ea typeface="宋体" panose="02010600030101010101" pitchFamily="2" charset="-122"/>
              </a:rPr>
              <a:t>/</a:t>
            </a:r>
            <a:r>
              <a:rPr lang="en-IE" altLang="zh-CN" sz="2000" b="0" dirty="0" smtClean="0">
                <a:solidFill>
                  <a:srgbClr val="FF0000"/>
                </a:solidFill>
                <a:ea typeface="宋体" panose="02010600030101010101" pitchFamily="2" charset="-122"/>
              </a:rPr>
              <a:t>6</a:t>
            </a:r>
            <a:r>
              <a:rPr lang="en-US" altLang="zh-CN" sz="2000" b="0" dirty="0" smtClean="0">
                <a:solidFill>
                  <a:srgbClr val="FF0000"/>
                </a:solidFill>
                <a:ea typeface="宋体" panose="02010600030101010101" pitchFamily="2" charset="-122"/>
              </a:rPr>
              <a:t>4</a:t>
            </a:r>
            <a:endParaRPr lang="en-US" altLang="zh-CN" sz="2000" b="0" dirty="0">
              <a:solidFill>
                <a:srgbClr val="FF0000"/>
              </a:solidFill>
              <a:ea typeface="宋体" panose="02010600030101010101" pitchFamily="2" charset="-122"/>
            </a:endParaRPr>
          </a:p>
        </p:txBody>
      </p:sp>
      <p:pic>
        <p:nvPicPr>
          <p:cNvPr id="13" name="图片 12"/>
          <p:cNvPicPr>
            <a:picLocks noChangeAspect="1"/>
          </p:cNvPicPr>
          <p:nvPr userDrawn="1"/>
        </p:nvPicPr>
        <p:blipFill>
          <a:blip r:embed="rId18"/>
          <a:stretch>
            <a:fillRect/>
          </a:stretch>
        </p:blipFill>
        <p:spPr>
          <a:xfrm>
            <a:off x="228531" y="6561348"/>
            <a:ext cx="1355137" cy="2896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19"/>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20"/>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19"/>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42887"/>
            <a:ext cx="8229600" cy="1139825"/>
          </a:xfrm>
          <a:prstGeom prst="rect">
            <a:avLst/>
          </a:prstGeom>
          <a:noFill/>
          <a:ln w="9525">
            <a:noFill/>
            <a:miter lim="800000"/>
          </a:ln>
          <a:effectLst/>
        </p:spPr>
        <p:txBody>
          <a:bodyPr vert="horz" wrap="square" lIns="91440" tIns="45720" rIns="91440" bIns="45720" numCol="1" anchor="b" anchorCtr="0" compatLnSpc="1"/>
          <a:lstStyle/>
          <a:p>
            <a:pPr lvl="0"/>
            <a:r>
              <a:rPr lang="zh-CN" altLang="en-US" noProof="1"/>
              <a:t>单击此处编辑母版标题样式</a:t>
            </a:r>
          </a:p>
        </p:txBody>
      </p:sp>
      <p:sp>
        <p:nvSpPr>
          <p:cNvPr id="290819" name="Rectangle 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90820"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000" b="0">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9082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000" b="0">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30" name="Rectangle 7"/>
          <p:cNvSpPr>
            <a:spLocks noChangeArrowheads="1"/>
          </p:cNvSpPr>
          <p:nvPr/>
        </p:nvSpPr>
        <p:spPr bwMode="auto">
          <a:xfrm>
            <a:off x="0" y="0"/>
            <a:ext cx="228600" cy="2286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Line 8"/>
          <p:cNvSpPr/>
          <p:nvPr/>
        </p:nvSpPr>
        <p:spPr>
          <a:xfrm>
            <a:off x="457200" y="908050"/>
            <a:ext cx="8077200" cy="0"/>
          </a:xfrm>
          <a:prstGeom prst="line">
            <a:avLst/>
          </a:prstGeom>
          <a:ln w="19050" cap="flat" cmpd="sng">
            <a:solidFill>
              <a:schemeClr val="tx2"/>
            </a:solidFill>
            <a:prstDash val="solid"/>
            <a:headEnd type="none" w="med" len="med"/>
            <a:tailEnd type="none" w="med" len="med"/>
          </a:ln>
        </p:spPr>
      </p:sp>
      <p:sp>
        <p:nvSpPr>
          <p:cNvPr id="1032" name="Rectangle 9"/>
          <p:cNvSpPr>
            <a:spLocks noChangeArrowheads="1"/>
          </p:cNvSpPr>
          <p:nvPr/>
        </p:nvSpPr>
        <p:spPr bwMode="auto">
          <a:xfrm>
            <a:off x="0" y="2286000"/>
            <a:ext cx="228600"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10"/>
          <p:cNvSpPr>
            <a:spLocks noChangeArrowheads="1"/>
          </p:cNvSpPr>
          <p:nvPr/>
        </p:nvSpPr>
        <p:spPr bwMode="auto">
          <a:xfrm>
            <a:off x="0" y="4572000"/>
            <a:ext cx="228600" cy="2286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4" name="Picture 15" descr="logo"/>
          <p:cNvPicPr>
            <a:picLocks noChangeAspect="1"/>
          </p:cNvPicPr>
          <p:nvPr/>
        </p:nvPicPr>
        <p:blipFill>
          <a:blip r:embed="rId17"/>
          <a:srcRect l="9596"/>
          <a:stretch>
            <a:fillRect/>
          </a:stretch>
        </p:blipFill>
        <p:spPr>
          <a:xfrm>
            <a:off x="215900" y="6473825"/>
            <a:ext cx="2266950" cy="376238"/>
          </a:xfrm>
          <a:prstGeom prst="rect">
            <a:avLst/>
          </a:prstGeom>
          <a:noFill/>
          <a:ln w="9525">
            <a:noFill/>
          </a:ln>
        </p:spPr>
      </p:pic>
      <p:sp>
        <p:nvSpPr>
          <p:cNvPr id="2060" name="Rectangle 12"/>
          <p:cNvSpPr>
            <a:spLocks noChangeArrowheads="1"/>
          </p:cNvSpPr>
          <p:nvPr/>
        </p:nvSpPr>
        <p:spPr bwMode="auto">
          <a:xfrm>
            <a:off x="6759575" y="6491288"/>
            <a:ext cx="2361544" cy="369332"/>
          </a:xfrm>
          <a:prstGeom prst="rect">
            <a:avLst/>
          </a:prstGeom>
          <a:noFill/>
          <a:ln w="9525">
            <a:noFill/>
            <a:miter lim="800000"/>
            <a:tailEnd type="none" w="lg" len="lg"/>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hlinkClick r:id="rId18"/>
              </a:rPr>
              <a:t>luguangm@</a:t>
            </a:r>
            <a:r>
              <a:rPr kumimoji="0" lang="en-US" altLang="zh-CN"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hit.edu.cn</a:t>
            </a:r>
            <a:endParaRPr kumimoji="0" lang="zh-CN" altLang="en-US"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 name="Text Box 4"/>
          <p:cNvSpPr txBox="1">
            <a:spLocks noChangeArrowheads="1"/>
          </p:cNvSpPr>
          <p:nvPr userDrawn="1"/>
        </p:nvSpPr>
        <p:spPr bwMode="auto">
          <a:xfrm>
            <a:off x="8280921" y="8620"/>
            <a:ext cx="863587" cy="899430"/>
          </a:xfrm>
          <a:prstGeom prst="rect">
            <a:avLst/>
          </a:prstGeom>
          <a:noFill/>
          <a:ln w="25400">
            <a:noFill/>
            <a:miter lim="800000"/>
          </a:ln>
        </p:spPr>
        <p:txBody>
          <a:bodyPr anchor="ctr" anchorCtr="1"/>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fld id="{17E66D44-5078-4FC8-AF00-8FF9453B7C99}" type="slidenum">
              <a:rPr lang="zh-CN" altLang="en-US" sz="2000" b="0" smtClean="0">
                <a:solidFill>
                  <a:srgbClr val="FF0000"/>
                </a:solidFill>
                <a:ea typeface="宋体" panose="02010600030101010101" pitchFamily="2" charset="-122"/>
              </a:rPr>
              <a:t>‹#›</a:t>
            </a:fld>
            <a:r>
              <a:rPr lang="en-US" altLang="zh-CN" sz="2000" b="0" dirty="0">
                <a:solidFill>
                  <a:srgbClr val="FF0000"/>
                </a:solidFill>
                <a:ea typeface="宋体" panose="02010600030101010101" pitchFamily="2" charset="-122"/>
              </a:rPr>
              <a:t>/</a:t>
            </a:r>
            <a:r>
              <a:rPr lang="en-IE" altLang="zh-CN" sz="2000" b="0" dirty="0" smtClean="0">
                <a:solidFill>
                  <a:srgbClr val="FF0000"/>
                </a:solidFill>
                <a:ea typeface="宋体" panose="02010600030101010101" pitchFamily="2" charset="-122"/>
              </a:rPr>
              <a:t>6</a:t>
            </a:r>
            <a:r>
              <a:rPr lang="en-US" altLang="zh-CN" sz="2000" b="0" dirty="0" smtClean="0">
                <a:solidFill>
                  <a:srgbClr val="FF0000"/>
                </a:solidFill>
                <a:ea typeface="宋体" panose="02010600030101010101" pitchFamily="2" charset="-122"/>
              </a:rPr>
              <a:t>4</a:t>
            </a:r>
            <a:endParaRPr lang="en-US" altLang="zh-CN" sz="2000" b="0" dirty="0">
              <a:solidFill>
                <a:srgbClr val="FF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19"/>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20"/>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19"/>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hyperlink" Target="mailto:Luguangm@hit.edu.cn.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9.jpeg"/><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slide" Target="slide16.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3"/>
          <p:cNvSpPr>
            <a:spLocks noGrp="1" noChangeArrowheads="1"/>
          </p:cNvSpPr>
          <p:nvPr>
            <p:ph type="subTitle" idx="1"/>
          </p:nvPr>
        </p:nvSpPr>
        <p:spPr>
          <a:xfrm>
            <a:off x="359093" y="4584065"/>
            <a:ext cx="8424863" cy="541338"/>
          </a:xfrm>
        </p:spPr>
        <p:txBody>
          <a:bodyPr vert="horz" wrap="square" lIns="91440" tIns="45720" rIns="91440" bIns="45720" numCol="1" anchor="t" anchorCtr="0" compatLnSpc="1"/>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defRPr/>
            </a:pPr>
            <a:r>
              <a:rPr kumimoji="0" lang="zh-CN" altLang="en-US" sz="3500" b="1" i="0" u="none" strike="noStrike" kern="0" cap="none" spc="0" normalizeH="0" baseline="0" noProof="0" dirty="0">
                <a:ln>
                  <a:noFill/>
                </a:ln>
                <a:solidFill>
                  <a:schemeClr val="folHlink"/>
                </a:solidFill>
                <a:effectLst>
                  <a:outerShdw blurRad="38100" dist="38100" dir="2700000" algn="tl">
                    <a:srgbClr val="C0C0C0"/>
                  </a:outerShdw>
                </a:effectLst>
                <a:uLnTx/>
                <a:uFillTx/>
                <a:latin typeface="宋体" panose="02010600030101010101" pitchFamily="2" charset="-122"/>
                <a:ea typeface="+mn-ea"/>
                <a:cs typeface="+mn-cs"/>
              </a:rPr>
              <a:t>卢光明</a:t>
            </a:r>
            <a:endParaRPr kumimoji="0" lang="en-US" altLang="zh-CN" sz="3500" b="1" i="0" u="none" strike="noStrike" kern="0" cap="none" spc="0" normalizeH="0" baseline="0" noProof="0" dirty="0">
              <a:ln>
                <a:noFill/>
              </a:ln>
              <a:solidFill>
                <a:schemeClr val="folHlink"/>
              </a:solidFill>
              <a:effectLst>
                <a:outerShdw blurRad="38100" dist="38100" dir="2700000" algn="tl">
                  <a:srgbClr val="C0C0C0"/>
                </a:outerShdw>
              </a:effectLst>
              <a:uLnTx/>
              <a:uFillTx/>
              <a:latin typeface="宋体" panose="02010600030101010101" pitchFamily="2" charset="-122"/>
              <a:ea typeface="+mn-ea"/>
              <a:cs typeface="+mn-cs"/>
            </a:endParaRPr>
          </a:p>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defRPr/>
            </a:pPr>
            <a:endParaRPr kumimoji="0" lang="zh-CN" altLang="en-US" sz="3500" b="1" i="0" u="none" strike="noStrike" kern="0" cap="none" spc="0" normalizeH="0" baseline="0" noProof="0" dirty="0">
              <a:ln>
                <a:noFill/>
              </a:ln>
              <a:solidFill>
                <a:schemeClr val="folHlink"/>
              </a:solidFill>
              <a:effectLst>
                <a:outerShdw blurRad="38100" dist="38100" dir="2700000" algn="tl">
                  <a:srgbClr val="C0C0C0"/>
                </a:outerShdw>
              </a:effectLst>
              <a:uLnTx/>
              <a:uFillTx/>
              <a:latin typeface="宋体" panose="02010600030101010101" pitchFamily="2" charset="-122"/>
              <a:ea typeface="+mn-ea"/>
              <a:cs typeface="+mn-cs"/>
            </a:endParaRPr>
          </a:p>
        </p:txBody>
      </p:sp>
      <p:sp>
        <p:nvSpPr>
          <p:cNvPr id="320516" name="Text Box 4"/>
          <p:cNvSpPr txBox="1">
            <a:spLocks noChangeArrowheads="1"/>
          </p:cNvSpPr>
          <p:nvPr/>
        </p:nvSpPr>
        <p:spPr bwMode="auto">
          <a:xfrm>
            <a:off x="-2372" y="2431113"/>
            <a:ext cx="8893175" cy="632460"/>
          </a:xfrm>
          <a:prstGeom prst="rect">
            <a:avLst/>
          </a:prstGeom>
          <a:noFill/>
          <a:ln w="9525">
            <a:noFill/>
            <a:miter lim="800000"/>
          </a:ln>
          <a:effectLst/>
        </p:spPr>
        <p:txBody>
          <a:bodyPr>
            <a:spAutoFit/>
          </a:bodyPr>
          <a:lstStyle/>
          <a:p>
            <a:pPr marR="0" algn="ctr" defTabSz="914400">
              <a:lnSpc>
                <a:spcPct val="80000"/>
              </a:lnSpc>
              <a:spcBef>
                <a:spcPts val="1200"/>
              </a:spcBef>
              <a:buClr>
                <a:srgbClr val="663300"/>
              </a:buClr>
              <a:buSzPct val="75000"/>
              <a:buFontTx/>
              <a:buNone/>
              <a:defRPr/>
            </a:pPr>
            <a:r>
              <a:rPr kumimoji="0" lang="zh-CN" altLang="en-US" sz="4400" kern="1200" cap="none" spc="0" normalizeH="0" baseline="0" noProof="0" dirty="0" smtClean="0">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汇编语言与接口技术</a:t>
            </a:r>
            <a:endParaRPr kumimoji="0" lang="zh-CN" altLang="en-US" sz="4400" kern="1200" cap="none" spc="0" normalizeH="0" baseline="0" noProof="0" dirty="0">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p:txBody>
      </p:sp>
      <p:sp>
        <p:nvSpPr>
          <p:cNvPr id="5" name="标题 1"/>
          <p:cNvSpPr txBox="1"/>
          <p:nvPr/>
        </p:nvSpPr>
        <p:spPr bwMode="auto">
          <a:xfrm>
            <a:off x="724036" y="5756275"/>
            <a:ext cx="7772400" cy="1014730"/>
          </a:xfrm>
          <a:prstGeom prst="rect">
            <a:avLst/>
          </a:prstGeom>
          <a:noFill/>
          <a:ln w="25400">
            <a:solidFill>
              <a:schemeClr val="tx1"/>
            </a:solidFill>
            <a:miter lim="800000"/>
          </a:ln>
        </p:spPr>
        <p:txBody>
          <a:bodyPr anchor="ctr"/>
          <a:lstStyle/>
          <a:p>
            <a:pPr algn="ctr">
              <a:defRPr/>
            </a:pPr>
            <a:r>
              <a:rPr kumimoji="0" lang="zh-CN" altLang="en-US" sz="2800" kern="0" cap="none" spc="0" normalizeH="0" baseline="0" noProof="0" dirty="0">
                <a:latin typeface="+mj-lt"/>
                <a:ea typeface="宋体" panose="02010600030101010101" pitchFamily="2" charset="-122"/>
                <a:cs typeface="+mj-cs"/>
              </a:rPr>
              <a:t>课程</a:t>
            </a:r>
            <a:r>
              <a:rPr kumimoji="0" lang="en-US" altLang="zh-CN" sz="2800" kern="0" cap="none" spc="0" normalizeH="0" baseline="0" noProof="0" dirty="0">
                <a:latin typeface="+mj-lt"/>
                <a:ea typeface="宋体" panose="02010600030101010101" pitchFamily="2" charset="-122"/>
                <a:cs typeface="+mj-cs"/>
              </a:rPr>
              <a:t>QQ</a:t>
            </a:r>
            <a:r>
              <a:rPr kumimoji="0" lang="zh-CN" altLang="en-US" sz="2800" kern="0" cap="none" spc="0" normalizeH="0" baseline="0" noProof="0" dirty="0">
                <a:latin typeface="+mj-lt"/>
                <a:ea typeface="宋体" panose="02010600030101010101" pitchFamily="2" charset="-122"/>
                <a:cs typeface="+mj-cs"/>
              </a:rPr>
              <a:t>群：</a:t>
            </a:r>
            <a:r>
              <a:rPr lang="en-US" altLang="zh-CN" sz="2800" kern="0" dirty="0">
                <a:solidFill>
                  <a:srgbClr val="FF0000"/>
                </a:solidFill>
              </a:rPr>
              <a:t> </a:t>
            </a:r>
            <a:r>
              <a:rPr lang="en-US" altLang="zh-CN" sz="2800" kern="0" dirty="0" smtClean="0">
                <a:solidFill>
                  <a:srgbClr val="FF0000"/>
                </a:solidFill>
              </a:rPr>
              <a:t>829126166 </a:t>
            </a:r>
            <a:endParaRPr kumimoji="0" lang="zh-CN" altLang="en-US" sz="2800" b="1" kern="0" cap="none" spc="0" normalizeH="0" baseline="0" noProof="0" dirty="0">
              <a:solidFill>
                <a:srgbClr val="FF0000"/>
              </a:solidFill>
              <a:latin typeface="+mj-lt"/>
              <a:ea typeface="宋体" panose="02010600030101010101" pitchFamily="2" charset="-122"/>
              <a:cs typeface="+mj-cs"/>
            </a:endParaRPr>
          </a:p>
        </p:txBody>
      </p:sp>
      <p:pic>
        <p:nvPicPr>
          <p:cNvPr id="4" name="图片 3"/>
          <p:cNvPicPr>
            <a:picLocks noChangeAspect="1"/>
          </p:cNvPicPr>
          <p:nvPr/>
        </p:nvPicPr>
        <p:blipFill>
          <a:blip r:embed="rId2"/>
          <a:stretch>
            <a:fillRect/>
          </a:stretch>
        </p:blipFill>
        <p:spPr>
          <a:xfrm>
            <a:off x="-2372" y="0"/>
            <a:ext cx="5262486" cy="1124744"/>
          </a:xfrm>
          <a:prstGeom prst="rect">
            <a:avLst/>
          </a:prstGeom>
        </p:spPr>
      </p:pic>
      <p:pic>
        <p:nvPicPr>
          <p:cNvPr id="2" name="图片 1"/>
          <p:cNvPicPr>
            <a:picLocks noChangeAspect="1"/>
          </p:cNvPicPr>
          <p:nvPr/>
        </p:nvPicPr>
        <p:blipFill>
          <a:blip r:embed="rId3"/>
          <a:stretch>
            <a:fillRect/>
          </a:stretch>
        </p:blipFill>
        <p:spPr>
          <a:xfrm>
            <a:off x="7084465" y="0"/>
            <a:ext cx="2051720" cy="260435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框 5121"/>
          <p:cNvSpPr txBox="1"/>
          <p:nvPr/>
        </p:nvSpPr>
        <p:spPr>
          <a:xfrm>
            <a:off x="800100" y="1374140"/>
            <a:ext cx="7649210" cy="4424680"/>
          </a:xfrm>
          <a:prstGeom prst="rect">
            <a:avLst/>
          </a:prstGeom>
          <a:noFill/>
          <a:ln w="12700">
            <a:noFill/>
          </a:ln>
        </p:spPr>
        <p:txBody>
          <a:bodyPr wrap="square" anchor="t">
            <a:spAutoFit/>
          </a:bodyPr>
          <a:lstStyle/>
          <a:p>
            <a:pPr>
              <a:spcBef>
                <a:spcPct val="20000"/>
              </a:spcBef>
            </a:pPr>
            <a:r>
              <a:rPr lang="zh-CN" altLang="en-US" sz="2955" b="1" kern="0" dirty="0">
                <a:solidFill>
                  <a:srgbClr val="FF3300"/>
                </a:solidFill>
                <a:effectLst>
                  <a:outerShdw blurRad="38100" dist="38100" dir="2700000" algn="tl">
                    <a:srgbClr val="C0C0C0"/>
                  </a:outerShdw>
                </a:effectLst>
                <a:latin typeface="+mn-lt"/>
                <a:ea typeface="+mn-ea"/>
              </a:rPr>
              <a:t>汇编语言的特点：</a:t>
            </a:r>
            <a:endParaRPr lang="zh-CN" altLang="en-US" sz="2800" b="1" dirty="0">
              <a:solidFill>
                <a:srgbClr val="800000"/>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面向机器的低级语言，通常是为特定的计算机或计算机系列</a:t>
            </a:r>
            <a:r>
              <a:rPr lang="zh-CN" altLang="en-US" b="1" dirty="0">
                <a:solidFill>
                  <a:srgbClr val="000000"/>
                </a:solidFill>
                <a:latin typeface="楷体_GB2312" pitchFamily="49" charset="-122"/>
                <a:ea typeface="楷体_GB2312" pitchFamily="49" charset="-122"/>
              </a:rPr>
              <a:t>专门设计的。</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保持了机器语言的优点，具有直接和简捷的特点。</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可有效地访问、控制计算机的各种硬件设备</a:t>
            </a:r>
            <a:r>
              <a:rPr lang="en-US" altLang="zh-CN" b="1" dirty="0">
                <a:solidFill>
                  <a:srgbClr val="000000"/>
                </a:solidFill>
                <a:latin typeface="楷体_GB2312" pitchFamily="49" charset="-122"/>
                <a:ea typeface="楷体_GB2312" pitchFamily="49" charset="-122"/>
                <a:sym typeface="Symbol" panose="05050102010706020507" pitchFamily="18" charset="2"/>
              </a:rPr>
              <a:t>,</a:t>
            </a:r>
            <a:r>
              <a:rPr lang="zh-CN" altLang="en-US" b="1" dirty="0">
                <a:solidFill>
                  <a:srgbClr val="000000"/>
                </a:solidFill>
                <a:latin typeface="楷体_GB2312" pitchFamily="49" charset="-122"/>
                <a:ea typeface="楷体_GB2312" pitchFamily="49" charset="-122"/>
                <a:sym typeface="Symbol" panose="05050102010706020507" pitchFamily="18" charset="2"/>
              </a:rPr>
              <a:t>如磁盘、存储器、</a:t>
            </a:r>
            <a:r>
              <a:rPr lang="en-US" altLang="zh-CN" b="1" dirty="0">
                <a:solidFill>
                  <a:srgbClr val="000000"/>
                </a:solidFill>
                <a:latin typeface="楷体_GB2312" pitchFamily="49" charset="-122"/>
                <a:ea typeface="楷体_GB2312" pitchFamily="49" charset="-122"/>
                <a:sym typeface="Symbol" panose="05050102010706020507" pitchFamily="18" charset="2"/>
              </a:rPr>
              <a:t>CPU</a:t>
            </a:r>
            <a:r>
              <a:rPr lang="zh-CN" altLang="en-US" b="1" dirty="0">
                <a:solidFill>
                  <a:srgbClr val="000000"/>
                </a:solidFill>
                <a:latin typeface="楷体_GB2312" pitchFamily="49" charset="-122"/>
                <a:ea typeface="楷体_GB2312" pitchFamily="49" charset="-122"/>
                <a:sym typeface="Symbol" panose="05050102010706020507" pitchFamily="18" charset="2"/>
              </a:rPr>
              <a:t>、</a:t>
            </a:r>
            <a:r>
              <a:rPr lang="en-US" altLang="zh-CN" b="1" dirty="0">
                <a:solidFill>
                  <a:srgbClr val="000000"/>
                </a:solidFill>
                <a:latin typeface="楷体_GB2312" pitchFamily="49" charset="-122"/>
                <a:ea typeface="楷体_GB2312" pitchFamily="49" charset="-122"/>
                <a:sym typeface="Symbol" panose="05050102010706020507" pitchFamily="18" charset="2"/>
              </a:rPr>
              <a:t>I/O</a:t>
            </a:r>
            <a:r>
              <a:rPr lang="zh-CN" altLang="en-US" b="1" dirty="0">
                <a:solidFill>
                  <a:srgbClr val="000000"/>
                </a:solidFill>
                <a:latin typeface="楷体_GB2312" pitchFamily="49" charset="-122"/>
                <a:ea typeface="楷体_GB2312" pitchFamily="49" charset="-122"/>
                <a:sym typeface="Symbol" panose="05050102010706020507" pitchFamily="18" charset="2"/>
              </a:rPr>
              <a:t>端口等。</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目标代码简短，占用内存少，执行速度快，是高效的程序设计语言。</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经常与高级语言配合使用，应用十分广泛</a:t>
            </a:r>
            <a:r>
              <a:rPr lang="zh-CN" altLang="en-US" b="1" dirty="0">
                <a:solidFill>
                  <a:srgbClr val="000000"/>
                </a:solidFill>
                <a:latin typeface="黑体" panose="02010609060101010101" pitchFamily="2" charset="-122"/>
                <a:ea typeface="黑体" panose="02010609060101010101" pitchFamily="2" charset="-122"/>
                <a:sym typeface="Symbol" panose="05050102010706020507" pitchFamily="18" charset="2"/>
              </a:rPr>
              <a:t>。</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8193"/>
          <p:cNvSpPr txBox="1"/>
          <p:nvPr/>
        </p:nvSpPr>
        <p:spPr>
          <a:xfrm>
            <a:off x="682662" y="1922250"/>
            <a:ext cx="5380112" cy="4478149"/>
          </a:xfrm>
          <a:prstGeom prst="rect">
            <a:avLst/>
          </a:prstGeom>
          <a:noFill/>
          <a:ln w="12700" cap="flat" cmpd="sng">
            <a:solidFill>
              <a:schemeClr val="tx1"/>
            </a:solidFill>
            <a:prstDash val="dash"/>
            <a:miter/>
            <a:headEnd type="none" w="sm" len="sm"/>
            <a:tailEnd type="none" w="sm" len="sm"/>
          </a:ln>
        </p:spPr>
        <p:txBody>
          <a:bodyPr wrap="square">
            <a:spAutoFit/>
          </a:bodyPr>
          <a:lstStyle/>
          <a:p>
            <a:pPr>
              <a:spcBef>
                <a:spcPts val="600"/>
              </a:spcBef>
            </a:pPr>
            <a:r>
              <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cs typeface="+mn-ea"/>
              </a:rPr>
              <a:t>      </a:t>
            </a:r>
            <a:r>
              <a:rPr lang="en-US" altLang="zh-CN" b="1" noProof="1">
                <a:solidFill>
                  <a:srgbClr val="000000"/>
                </a:solidFill>
                <a:latin typeface="Times New Roman" panose="02020603050405020304" pitchFamily="18" charset="0"/>
                <a:ea typeface="宋体" panose="02010600030101010101" pitchFamily="2" charset="-122"/>
                <a:cs typeface="+mn-ea"/>
              </a:rPr>
              <a:t>#include "stdafx.h"</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#include "stdio.h"</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int main(int argc, char* argv[])</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      int a,b,c;</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a=1; </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b=2;</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c=a+b;</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printf(“c=%d\n",c);</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return 0;</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a:t>
            </a:r>
            <a:endParaRPr lang="en-US" altLang="zh-CN" b="1" noProof="1">
              <a:solidFill>
                <a:srgbClr val="000000"/>
              </a:solidFill>
              <a:latin typeface="Times New Roman" panose="02020603050405020304" pitchFamily="18" charset="0"/>
              <a:ea typeface="宋体" panose="02010600030101010101" pitchFamily="2" charset="-122"/>
            </a:endParaRPr>
          </a:p>
        </p:txBody>
      </p:sp>
      <p:sp>
        <p:nvSpPr>
          <p:cNvPr id="8196" name="文本框 8195"/>
          <p:cNvSpPr txBox="1"/>
          <p:nvPr/>
        </p:nvSpPr>
        <p:spPr>
          <a:xfrm>
            <a:off x="539114" y="944724"/>
            <a:ext cx="7957321" cy="830997"/>
          </a:xfrm>
          <a:prstGeom prst="rect">
            <a:avLst/>
          </a:prstGeom>
          <a:noFill/>
          <a:ln w="12700">
            <a:noFill/>
          </a:ln>
        </p:spPr>
        <p:txBody>
          <a:bodyPr wrap="square">
            <a:spAutoFit/>
          </a:bodyPr>
          <a:lstStyle/>
          <a:p>
            <a:pPr>
              <a:spcBef>
                <a:spcPct val="50000"/>
              </a:spcBef>
            </a:pPr>
            <a:r>
              <a:rPr lang="zh-CN" altLang="en-US" dirty="0">
                <a:solidFill>
                  <a:srgbClr val="000000"/>
                </a:solidFill>
                <a:effectLst>
                  <a:outerShdw blurRad="38100" dist="38100" dir="2700000">
                    <a:srgbClr val="FFFFFF"/>
                  </a:outerShdw>
                </a:effectLst>
                <a:cs typeface="+mn-ea"/>
                <a:sym typeface="+mn-ea"/>
              </a:rPr>
              <a:t>例</a:t>
            </a:r>
            <a:r>
              <a:rPr lang="en-US" altLang="zh-CN" dirty="0">
                <a:solidFill>
                  <a:srgbClr val="000000"/>
                </a:solidFill>
                <a:effectLst>
                  <a:outerShdw blurRad="38100" dist="38100" dir="2700000">
                    <a:srgbClr val="FFFFFF"/>
                  </a:outerShdw>
                </a:effectLst>
                <a:cs typeface="+mn-ea"/>
                <a:sym typeface="+mn-ea"/>
              </a:rPr>
              <a:t>1</a:t>
            </a:r>
            <a:r>
              <a:rPr lang="zh-CN" altLang="en-US" dirty="0" smtClean="0">
                <a:solidFill>
                  <a:srgbClr val="000000"/>
                </a:solidFill>
                <a:effectLst>
                  <a:outerShdw blurRad="38100" dist="38100" dir="2700000">
                    <a:srgbClr val="FFFFFF"/>
                  </a:outerShdw>
                </a:effectLst>
                <a:cs typeface="+mn-ea"/>
                <a:sym typeface="+mn-ea"/>
              </a:rPr>
              <a:t>：</a:t>
            </a:r>
            <a:r>
              <a:rPr lang="en-US" altLang="zh-CN" dirty="0">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mn-ea"/>
              </a:rPr>
              <a:t>C</a:t>
            </a:r>
            <a:r>
              <a:rPr lang="zh-CN" altLang="en-US" dirty="0">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mn-ea"/>
              </a:rPr>
              <a:t>语言</a:t>
            </a:r>
            <a:r>
              <a:rPr lang="zh-CN" altLang="en-US" b="1" noProof="1" smtClean="0">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编程实现整数加法</a:t>
            </a:r>
            <a:r>
              <a:rPr lang="en-US" altLang="zh-CN" b="1" noProof="1" smtClean="0">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c=a+b</a:t>
            </a:r>
            <a:r>
              <a:rPr lang="zh-CN" altLang="en-US"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，并在屏幕上显示出结果。 </a:t>
            </a:r>
            <a:endParaRPr lang="zh-CN" altLang="en-US"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endParaRPr>
          </a:p>
        </p:txBody>
      </p:sp>
      <p:sp>
        <p:nvSpPr>
          <p:cNvPr id="8197" name="文本框 8196"/>
          <p:cNvSpPr txBox="1"/>
          <p:nvPr/>
        </p:nvSpPr>
        <p:spPr>
          <a:xfrm>
            <a:off x="777240" y="1646555"/>
            <a:ext cx="1219200" cy="460375"/>
          </a:xfrm>
          <a:prstGeom prst="rect">
            <a:avLst/>
          </a:prstGeom>
          <a:noFill/>
          <a:ln w="12700">
            <a:noFill/>
          </a:ln>
        </p:spPr>
        <p:txBody>
          <a:bodyPr>
            <a:spAutoFit/>
          </a:bodyPr>
          <a:lstStyle/>
          <a:p>
            <a:pPr>
              <a:spcBef>
                <a:spcPct val="50000"/>
              </a:spcBef>
            </a:pPr>
            <a:r>
              <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cs typeface="+mn-ea"/>
              </a:rPr>
              <a:t>       </a:t>
            </a:r>
            <a:endPar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endParaRPr>
          </a:p>
        </p:txBody>
      </p:sp>
      <p:grpSp>
        <p:nvGrpSpPr>
          <p:cNvPr id="2" name="组合 1"/>
          <p:cNvGrpSpPr/>
          <p:nvPr/>
        </p:nvGrpSpPr>
        <p:grpSpPr>
          <a:xfrm>
            <a:off x="6401308" y="3032956"/>
            <a:ext cx="2419164" cy="1371600"/>
            <a:chOff x="6401308" y="3032956"/>
            <a:chExt cx="2419164" cy="1371600"/>
          </a:xfrm>
        </p:grpSpPr>
        <p:sp>
          <p:nvSpPr>
            <p:cNvPr id="7173" name="文本框 8197"/>
            <p:cNvSpPr txBox="1"/>
            <p:nvPr/>
          </p:nvSpPr>
          <p:spPr>
            <a:xfrm>
              <a:off x="6549294" y="3306006"/>
              <a:ext cx="2123192" cy="825500"/>
            </a:xfrm>
            <a:prstGeom prst="rect">
              <a:avLst/>
            </a:prstGeom>
            <a:noFill/>
            <a:ln w="12700">
              <a:noFill/>
            </a:ln>
          </p:spPr>
          <p:txBody>
            <a:bodyPr wrap="square" anchor="t">
              <a:spAutoFit/>
            </a:bodyPr>
            <a:lstStyle/>
            <a:p>
              <a:pPr>
                <a:spcBef>
                  <a:spcPct val="50000"/>
                </a:spcBef>
              </a:pPr>
              <a:r>
                <a:rPr lang="zh-CN" altLang="en-US" b="1" dirty="0">
                  <a:solidFill>
                    <a:srgbClr val="000000"/>
                  </a:solidFill>
                  <a:latin typeface="Times New Roman" panose="02020603050405020304" pitchFamily="18" charset="0"/>
                  <a:ea typeface="宋体" panose="02010600030101010101" pitchFamily="2" charset="-122"/>
                </a:rPr>
                <a:t>编译后的目标文件</a:t>
              </a:r>
              <a:r>
                <a:rPr lang="en-US" altLang="zh-CN" b="1" dirty="0">
                  <a:solidFill>
                    <a:srgbClr val="000000"/>
                  </a:solidFill>
                  <a:latin typeface="Times New Roman" panose="02020603050405020304" pitchFamily="18" charset="0"/>
                  <a:ea typeface="宋体" panose="02010600030101010101" pitchFamily="2" charset="-122"/>
                </a:rPr>
                <a:t>3.59KB</a:t>
              </a:r>
            </a:p>
          </p:txBody>
        </p:sp>
        <p:sp>
          <p:nvSpPr>
            <p:cNvPr id="7174" name="椭圆 8198"/>
            <p:cNvSpPr/>
            <p:nvPr/>
          </p:nvSpPr>
          <p:spPr>
            <a:xfrm>
              <a:off x="6401308" y="3032956"/>
              <a:ext cx="2419164" cy="1371600"/>
            </a:xfrm>
            <a:prstGeom prst="ellipse">
              <a:avLst/>
            </a:prstGeom>
            <a:noFill/>
            <a:ln w="12700" cap="sq" cmpd="sng">
              <a:solidFill>
                <a:srgbClr val="000000"/>
              </a:solidFill>
              <a:prstDash val="solid"/>
              <a:round/>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gr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9219"/>
          <p:cNvSpPr txBox="1"/>
          <p:nvPr/>
        </p:nvSpPr>
        <p:spPr>
          <a:xfrm>
            <a:off x="683568" y="939059"/>
            <a:ext cx="7956884" cy="830997"/>
          </a:xfrm>
          <a:prstGeom prst="rect">
            <a:avLst/>
          </a:prstGeom>
          <a:noFill/>
          <a:ln w="12700">
            <a:noFill/>
          </a:ln>
        </p:spPr>
        <p:txBody>
          <a:bodyPr wrap="square" anchor="t">
            <a:spAutoFit/>
          </a:bodyPr>
          <a:lstStyle/>
          <a:p>
            <a:pPr>
              <a:spcBef>
                <a:spcPct val="50000"/>
              </a:spcBef>
            </a:pPr>
            <a:r>
              <a:rPr lang="zh-CN" altLang="en-US" b="1" dirty="0">
                <a:solidFill>
                  <a:srgbClr val="000000"/>
                </a:solidFill>
                <a:latin typeface="黑体" panose="02010609060101010101" pitchFamily="2" charset="-122"/>
                <a:ea typeface="黑体" panose="02010609060101010101" pitchFamily="2" charset="-122"/>
              </a:rPr>
              <a:t>例</a:t>
            </a:r>
            <a:r>
              <a:rPr lang="en-US" altLang="zh-CN" b="1" dirty="0">
                <a:solidFill>
                  <a:srgbClr val="000000"/>
                </a:solidFill>
                <a:latin typeface="黑体" panose="02010609060101010101" pitchFamily="2" charset="-122"/>
                <a:ea typeface="黑体" panose="02010609060101010101" pitchFamily="2" charset="-122"/>
              </a:rPr>
              <a:t>2</a:t>
            </a:r>
            <a:r>
              <a:rPr lang="zh-CN" altLang="en-US" b="1" dirty="0" smtClean="0">
                <a:solidFill>
                  <a:srgbClr val="000000"/>
                </a:solidFill>
                <a:latin typeface="黑体" panose="02010609060101010101" pitchFamily="2" charset="-122"/>
                <a:ea typeface="黑体" panose="02010609060101010101" pitchFamily="2" charset="-122"/>
              </a:rPr>
              <a:t>：</a:t>
            </a:r>
            <a:r>
              <a:rPr lang="en-US" altLang="zh-CN" dirty="0">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mn-ea"/>
              </a:rPr>
              <a:t> </a:t>
            </a:r>
            <a:r>
              <a:rPr lang="zh-CN" altLang="en-US" dirty="0" smtClean="0">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mn-ea"/>
              </a:rPr>
              <a:t>汇编语言</a:t>
            </a:r>
            <a:r>
              <a:rPr lang="zh-CN" altLang="en-US"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编程</a:t>
            </a:r>
            <a:r>
              <a:rPr lang="zh-CN" altLang="en-US" noProof="1" smtClean="0">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实现</a:t>
            </a:r>
            <a:r>
              <a:rPr lang="zh-CN" altLang="en-US"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整数加法</a:t>
            </a:r>
            <a:r>
              <a:rPr lang="en-US" altLang="zh-CN" noProof="1" smtClean="0">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c=a+b</a:t>
            </a:r>
            <a:r>
              <a:rPr lang="zh-CN" altLang="en-US"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，并在屏幕上显示出结果。 </a:t>
            </a:r>
            <a:endParaRPr lang="en-US" altLang="zh-CN" b="1" dirty="0">
              <a:solidFill>
                <a:srgbClr val="000000"/>
              </a:solidFill>
              <a:latin typeface="黑体" panose="02010609060101010101" pitchFamily="2" charset="-122"/>
              <a:ea typeface="黑体" panose="02010609060101010101" pitchFamily="2" charset="-122"/>
            </a:endParaRPr>
          </a:p>
        </p:txBody>
      </p:sp>
      <p:sp>
        <p:nvSpPr>
          <p:cNvPr id="9218" name="文本框 9217"/>
          <p:cNvSpPr txBox="1"/>
          <p:nvPr/>
        </p:nvSpPr>
        <p:spPr>
          <a:xfrm>
            <a:off x="683568" y="1912761"/>
            <a:ext cx="4140004" cy="4216539"/>
          </a:xfrm>
          <a:prstGeom prst="rect">
            <a:avLst/>
          </a:prstGeom>
          <a:noFill/>
          <a:ln w="12700" cap="sq" cmpd="sng">
            <a:solidFill>
              <a:schemeClr val="hlink"/>
            </a:solidFill>
            <a:prstDash val="solid"/>
            <a:miter/>
            <a:headEnd type="none" w="sm" len="sm"/>
            <a:tailEnd type="none" w="sm" len="sm"/>
          </a:ln>
        </p:spPr>
        <p:txBody>
          <a:bodyPr wrap="square">
            <a:spAutoFit/>
          </a:bodyPr>
          <a:lstStyle/>
          <a:p>
            <a:pPr>
              <a:lnSpc>
                <a:spcPct val="20000"/>
              </a:lnSpc>
              <a:spcBef>
                <a:spcPct val="50000"/>
              </a:spcBef>
            </a:pPr>
            <a:endParaRPr lang="en-US" altLang="zh-CN" sz="2000" b="1" noProof="1">
              <a:effectLst>
                <a:outerShdw blurRad="38100" dist="38100" dir="2700000">
                  <a:srgbClr val="000000"/>
                </a:outerShdw>
              </a:effectLst>
              <a:latin typeface="黑体" panose="02010609060101010101" pitchFamily="2" charset="-122"/>
              <a:ea typeface="黑体" panose="02010609060101010101" pitchFamily="2" charset="-122"/>
            </a:endParaRP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data   segment</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a	db  1</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b	db  2</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a:t>
            </a:r>
            <a:r>
              <a:rPr lang="en-US" altLang="zh-CN" noProof="1" smtClean="0">
                <a:solidFill>
                  <a:schemeClr val="bg2"/>
                </a:solidFill>
                <a:latin typeface="黑体" panose="02010609060101010101" pitchFamily="2" charset="-122"/>
                <a:ea typeface="黑体" panose="02010609060101010101" pitchFamily="2" charset="-122"/>
                <a:cs typeface="+mn-ea"/>
              </a:rPr>
              <a:t>c   </a:t>
            </a:r>
            <a:r>
              <a:rPr lang="en-US" altLang="zh-CN" noProof="1">
                <a:solidFill>
                  <a:schemeClr val="bg2"/>
                </a:solidFill>
                <a:latin typeface="黑体" panose="02010609060101010101" pitchFamily="2" charset="-122"/>
                <a:ea typeface="黑体" panose="02010609060101010101" pitchFamily="2" charset="-122"/>
                <a:cs typeface="+mn-ea"/>
              </a:rPr>
              <a:t>db  ?</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string  db  </a:t>
            </a:r>
            <a:r>
              <a:rPr lang="en-US" altLang="zh-CN" noProof="1" smtClean="0">
                <a:solidFill>
                  <a:schemeClr val="bg2"/>
                </a:solidFill>
                <a:latin typeface="黑体" panose="02010609060101010101" pitchFamily="2" charset="-122"/>
                <a:ea typeface="黑体" panose="02010609060101010101" pitchFamily="2" charset="-122"/>
                <a:cs typeface="+mn-ea"/>
              </a:rPr>
              <a:t>'c=$'</a:t>
            </a:r>
            <a:endParaRPr lang="en-US" altLang="zh-CN" noProof="1">
              <a:solidFill>
                <a:schemeClr val="bg2"/>
              </a:solidFill>
              <a:latin typeface="黑体" panose="02010609060101010101" pitchFamily="2" charset="-122"/>
              <a:ea typeface="黑体" panose="02010609060101010101" pitchFamily="2" charset="-122"/>
              <a:cs typeface="+mn-ea"/>
            </a:endParaRP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data   </a:t>
            </a:r>
            <a:r>
              <a:rPr lang="en-US" altLang="zh-CN" noProof="1" smtClean="0">
                <a:solidFill>
                  <a:schemeClr val="bg2"/>
                </a:solidFill>
                <a:latin typeface="黑体" panose="02010609060101010101" pitchFamily="2" charset="-122"/>
                <a:ea typeface="黑体" panose="02010609060101010101" pitchFamily="2" charset="-122"/>
                <a:cs typeface="+mn-ea"/>
              </a:rPr>
              <a:t>ends</a:t>
            </a:r>
          </a:p>
          <a:p>
            <a:pPr>
              <a:lnSpc>
                <a:spcPct val="50000"/>
              </a:lnSpc>
              <a:spcBef>
                <a:spcPct val="50000"/>
              </a:spcBef>
            </a:pPr>
            <a:endParaRPr lang="en-US" altLang="zh-CN" noProof="1">
              <a:solidFill>
                <a:schemeClr val="bg2"/>
              </a:solidFill>
              <a:latin typeface="黑体" panose="02010609060101010101" pitchFamily="2" charset="-122"/>
              <a:ea typeface="黑体" panose="02010609060101010101" pitchFamily="2" charset="-122"/>
              <a:cs typeface="+mn-ea"/>
            </a:endParaRP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code   segment</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assume cs:code, ds:data</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start:  mov   ax,data</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mov   ds,ax</a:t>
            </a:r>
            <a:r>
              <a:rPr lang="en-US" altLang="zh-CN" sz="2000" b="1" noProof="1">
                <a:solidFill>
                  <a:schemeClr val="bg2"/>
                </a:solidFill>
                <a:latin typeface="黑体" panose="02010609060101010101" pitchFamily="2" charset="-122"/>
                <a:ea typeface="黑体" panose="02010609060101010101" pitchFamily="2" charset="-122"/>
                <a:cs typeface="+mn-ea"/>
              </a:rPr>
              <a:t> </a:t>
            </a:r>
            <a:endParaRPr lang="en-US" altLang="zh-CN" sz="2000" b="1" noProof="1">
              <a:effectLst>
                <a:outerShdw blurRad="38100" dist="38100" dir="2700000">
                  <a:srgbClr val="000000"/>
                </a:outerShdw>
              </a:effectLst>
              <a:latin typeface="黑体" panose="02010609060101010101" pitchFamily="2" charset="-122"/>
              <a:ea typeface="黑体" panose="02010609060101010101" pitchFamily="2" charset="-122"/>
            </a:endParaRPr>
          </a:p>
        </p:txBody>
      </p:sp>
      <p:sp>
        <p:nvSpPr>
          <p:cNvPr id="9219" name="文本框 9218"/>
          <p:cNvSpPr txBox="1"/>
          <p:nvPr/>
        </p:nvSpPr>
        <p:spPr>
          <a:xfrm>
            <a:off x="5003592" y="1556792"/>
            <a:ext cx="3320432" cy="3982822"/>
          </a:xfrm>
          <a:prstGeom prst="rect">
            <a:avLst/>
          </a:prstGeom>
          <a:noFill/>
          <a:ln w="12700" cmpd="sng">
            <a:solidFill>
              <a:srgbClr val="FF3300"/>
            </a:solidFill>
            <a:prstDash val="solid"/>
          </a:ln>
        </p:spPr>
        <p:txBody>
          <a:bodyPr wrap="square">
            <a:spAutoFit/>
          </a:bodyPr>
          <a:lstStyle/>
          <a:p>
            <a:pPr>
              <a:lnSpc>
                <a:spcPct val="20000"/>
              </a:lnSpc>
              <a:spcBef>
                <a:spcPct val="50000"/>
              </a:spcBef>
            </a:pPr>
            <a:endPar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endParaRPr>
          </a:p>
          <a:p>
            <a:pPr>
              <a:lnSpc>
                <a:spcPct val="2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al,a</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add   al,b</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t>
            </a:r>
            <a:r>
              <a:rPr lang="en-US" altLang="zh-CN" sz="2000" noProof="1" smtClean="0">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c,al</a:t>
            </a:r>
            <a:endPar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endParaRP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lea   dx,string</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ah,09</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add   </a:t>
            </a:r>
            <a:r>
              <a:rPr lang="en-US" altLang="zh-CN" sz="2000" noProof="1" smtClean="0">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c,30h</a:t>
            </a:r>
            <a:endPar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endParaRP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t>
            </a:r>
            <a:r>
              <a:rPr lang="en-US" altLang="zh-CN" sz="2000" noProof="1" smtClean="0">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dl,c</a:t>
            </a:r>
            <a:endPar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endParaRP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ah,2</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ah,4ch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code    ends</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end start</a:t>
            </a:r>
            <a:endParaRPr lang="en-US" altLang="zh-CN" sz="2000" b="1" noProof="1">
              <a:solidFill>
                <a:schemeClr val="bg2"/>
              </a:solidFill>
              <a:latin typeface="黑体" panose="02010609060101010101" pitchFamily="2" charset="-122"/>
              <a:ea typeface="黑体" panose="02010609060101010101" pitchFamily="2" charset="-122"/>
              <a:cs typeface="+mn-ea"/>
            </a:endParaRPr>
          </a:p>
        </p:txBody>
      </p:sp>
      <p:sp>
        <p:nvSpPr>
          <p:cNvPr id="9223" name="椭圆 9222"/>
          <p:cNvSpPr/>
          <p:nvPr/>
        </p:nvSpPr>
        <p:spPr>
          <a:xfrm>
            <a:off x="4990492" y="5625244"/>
            <a:ext cx="2209800" cy="1116124"/>
          </a:xfrm>
          <a:prstGeom prst="ellipse">
            <a:avLst/>
          </a:prstGeom>
          <a:noFill/>
          <a:ln w="12700" cap="sq" cmpd="sng">
            <a:solidFill>
              <a:srgbClr val="000000"/>
            </a:solidFill>
            <a:prstDash val="solid"/>
            <a:headEnd type="none" w="sm" len="sm"/>
            <a:tailEnd type="none" w="sm" len="sm"/>
          </a:ln>
        </p:spPr>
        <p:txBody>
          <a:bodyPr wrap="none" anchor="ctr"/>
          <a:lstStyle/>
          <a:p>
            <a:pPr algn="ctr">
              <a:spcBef>
                <a:spcPct val="50000"/>
              </a:spcBef>
            </a:pPr>
            <a:r>
              <a:rPr lang="zh-CN" altLang="en-US" sz="1600" dirty="0">
                <a:solidFill>
                  <a:srgbClr val="000000"/>
                </a:solidFill>
                <a:latin typeface="楷体_GB2312" pitchFamily="49" charset="-122"/>
                <a:ea typeface="楷体_GB2312" pitchFamily="49" charset="-122"/>
                <a:sym typeface="+mn-ea"/>
              </a:rPr>
              <a:t>汇编后的目标文件</a:t>
            </a:r>
          </a:p>
          <a:p>
            <a:pPr algn="ctr">
              <a:spcBef>
                <a:spcPct val="50000"/>
              </a:spcBef>
            </a:pPr>
            <a:r>
              <a:rPr lang="zh-CN" altLang="en-US" sz="1600" dirty="0">
                <a:solidFill>
                  <a:srgbClr val="000000"/>
                </a:solidFill>
                <a:latin typeface="楷体_GB2312" pitchFamily="49" charset="-122"/>
                <a:ea typeface="楷体_GB2312" pitchFamily="49" charset="-122"/>
                <a:sym typeface="+mn-ea"/>
              </a:rPr>
              <a:t>只有</a:t>
            </a:r>
            <a:r>
              <a:rPr lang="en-US" altLang="zh-CN" sz="1600" dirty="0">
                <a:solidFill>
                  <a:srgbClr val="000000"/>
                </a:solidFill>
                <a:latin typeface="楷体_GB2312" pitchFamily="49" charset="-122"/>
                <a:ea typeface="楷体_GB2312" pitchFamily="49" charset="-122"/>
                <a:sym typeface="+mn-ea"/>
              </a:rPr>
              <a:t>180</a:t>
            </a:r>
            <a:r>
              <a:rPr lang="zh-CN" altLang="en-US" sz="1600" dirty="0">
                <a:solidFill>
                  <a:srgbClr val="000000"/>
                </a:solidFill>
                <a:latin typeface="楷体_GB2312" pitchFamily="49" charset="-122"/>
                <a:ea typeface="楷体_GB2312" pitchFamily="49" charset="-122"/>
                <a:sym typeface="+mn-ea"/>
              </a:rPr>
              <a:t>字节</a:t>
            </a:r>
            <a:endParaRPr sz="1600" b="1" strike="noStrike"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endParaRPr>
          </a:p>
        </p:txBody>
      </p:sp>
      <p:sp>
        <p:nvSpPr>
          <p:cNvPr id="4" name="文本框 3"/>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p:bldP spid="9219" grpId="0" animBg="1"/>
      <p:bldP spid="92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11265"/>
          <p:cNvSpPr txBox="1"/>
          <p:nvPr/>
        </p:nvSpPr>
        <p:spPr>
          <a:xfrm>
            <a:off x="671830" y="990600"/>
            <a:ext cx="7968622" cy="5360698"/>
          </a:xfrm>
          <a:prstGeom prst="rect">
            <a:avLst/>
          </a:prstGeom>
          <a:noFill/>
          <a:ln w="12700">
            <a:noFill/>
          </a:ln>
        </p:spPr>
        <p:txBody>
          <a:bodyPr wrap="square">
            <a:spAutoFit/>
          </a:bodyPr>
          <a:lstStyle/>
          <a:p>
            <a:pPr>
              <a:spcBef>
                <a:spcPct val="20000"/>
              </a:spcBef>
            </a:pPr>
            <a:r>
              <a:rPr lang="zh-CN" altLang="en-US" sz="2955" b="1" kern="0" dirty="0">
                <a:solidFill>
                  <a:srgbClr val="FF3300"/>
                </a:solidFill>
                <a:effectLst>
                  <a:outerShdw blurRad="38100" dist="38100" dir="2700000" algn="tl">
                    <a:srgbClr val="C0C0C0"/>
                  </a:outerShdw>
                </a:effectLst>
                <a:latin typeface="+mn-lt"/>
                <a:ea typeface="+mn-ea"/>
              </a:rPr>
              <a:t>汇编语言的应用:</a:t>
            </a:r>
            <a:endParaRPr lang="en-US" altLang="zh-CN" sz="2800" b="1" dirty="0">
              <a:solidFill>
                <a:srgbClr val="800000"/>
              </a:solidFill>
              <a:latin typeface="Times New Roman" panose="02020603050405020304" pitchFamily="18" charset="0"/>
              <a:ea typeface="宋体" panose="02010600030101010101" pitchFamily="2" charset="-122"/>
            </a:endParaRPr>
          </a:p>
          <a:p>
            <a:pPr>
              <a:spcBef>
                <a:spcPct val="100000"/>
              </a:spcBef>
              <a:spcAft>
                <a:spcPct val="60000"/>
              </a:spcAft>
            </a:pPr>
            <a:r>
              <a:rPr lang="en-US" altLang="zh-CN" sz="2800" b="1" dirty="0">
                <a:solidFill>
                  <a:srgbClr val="800000"/>
                </a:solidFill>
              </a:rPr>
              <a:t>	</a:t>
            </a:r>
            <a:r>
              <a:rPr lang="zh-CN" altLang="en-US" sz="2800" b="1" dirty="0">
                <a:solidFill>
                  <a:srgbClr val="800000"/>
                </a:solidFill>
              </a:rPr>
              <a:t>系统程序、效率代码、I/O驱动程序</a:t>
            </a:r>
            <a:endParaRPr lang="zh-CN" altLang="en-US" sz="3000" b="1" dirty="0">
              <a:solidFill>
                <a:srgbClr val="000000"/>
              </a:solidFill>
              <a:latin typeface="黑体" panose="02010609060101010101" pitchFamily="2" charset="-122"/>
              <a:ea typeface="黑体" panose="02010609060101010101" pitchFamily="2" charset="-122"/>
            </a:endParaRPr>
          </a:p>
          <a:p>
            <a:pPr marL="342900" indent="-342900">
              <a:lnSpc>
                <a:spcPct val="150000"/>
              </a:lnSpc>
              <a:spcBef>
                <a:spcPts val="1200"/>
              </a:spcBef>
              <a:buFont typeface="Wingdings" panose="05000000000000000000" charset="0"/>
              <a:buChar char=""/>
            </a:pPr>
            <a:r>
              <a:rPr lang="zh-CN" altLang="en-US" sz="2800" b="1" dirty="0" smtClean="0">
                <a:solidFill>
                  <a:srgbClr val="000000"/>
                </a:solidFill>
                <a:latin typeface="楷体_GB2312" pitchFamily="49" charset="-122"/>
                <a:ea typeface="楷体_GB2312" pitchFamily="49" charset="-122"/>
                <a:sym typeface="Symbol" panose="05050102010706020507" pitchFamily="18" charset="2"/>
              </a:rPr>
              <a:t>系统软件</a:t>
            </a:r>
            <a:r>
              <a:rPr lang="zh-CN" altLang="en-US" sz="2800" b="1" dirty="0">
                <a:solidFill>
                  <a:srgbClr val="000000"/>
                </a:solidFill>
                <a:latin typeface="楷体_GB2312" pitchFamily="49" charset="-122"/>
                <a:ea typeface="楷体_GB2312" pitchFamily="49" charset="-122"/>
                <a:sym typeface="Symbol" panose="05050102010706020507" pitchFamily="18" charset="2"/>
              </a:rPr>
              <a:t>一般用汇编语言编写。</a:t>
            </a:r>
          </a:p>
          <a:p>
            <a:pPr marL="457200" indent="-457200">
              <a:lnSpc>
                <a:spcPct val="150000"/>
              </a:lnSpc>
              <a:spcBef>
                <a:spcPts val="1200"/>
              </a:spcBef>
              <a:buFont typeface="Wingdings" panose="05000000000000000000" charset="0"/>
              <a:buChar char=""/>
            </a:pPr>
            <a:r>
              <a:rPr lang="zh-CN" altLang="en-US" sz="2800" b="1" dirty="0">
                <a:solidFill>
                  <a:srgbClr val="000000"/>
                </a:solidFill>
                <a:latin typeface="楷体_GB2312" pitchFamily="49" charset="-122"/>
                <a:ea typeface="楷体_GB2312" pitchFamily="49" charset="-122"/>
                <a:sym typeface="Symbol" panose="05050102010706020507" pitchFamily="18" charset="2"/>
              </a:rPr>
              <a:t>某些快速处理、位处理、访问硬件设备等高效程序一般用汇编语言编写。</a:t>
            </a:r>
          </a:p>
          <a:p>
            <a:pPr marL="457200" indent="-457200">
              <a:lnSpc>
                <a:spcPct val="150000"/>
              </a:lnSpc>
              <a:spcBef>
                <a:spcPts val="1200"/>
              </a:spcBef>
              <a:buFont typeface="Wingdings" panose="05000000000000000000" charset="0"/>
              <a:buChar char=""/>
            </a:pPr>
            <a:r>
              <a:rPr lang="zh-CN" altLang="en-US" sz="2800" b="1" dirty="0">
                <a:solidFill>
                  <a:srgbClr val="000000"/>
                </a:solidFill>
                <a:latin typeface="楷体_GB2312" pitchFamily="49" charset="-122"/>
                <a:ea typeface="楷体_GB2312" pitchFamily="49" charset="-122"/>
                <a:sym typeface="Symbol" panose="05050102010706020507" pitchFamily="18" charset="2"/>
              </a:rPr>
              <a:t>高级绘图程序、视频游戏程序一般用汇编语言编写</a:t>
            </a:r>
            <a:r>
              <a:rPr lang="zh-CN" altLang="en-US" b="1" dirty="0">
                <a:solidFill>
                  <a:srgbClr val="000000"/>
                </a:solidFill>
                <a:latin typeface="楷体_GB2312" pitchFamily="49" charset="-122"/>
                <a:ea typeface="楷体_GB2312" pitchFamily="49" charset="-122"/>
                <a:sym typeface="Symbol" panose="05050102010706020507" pitchFamily="18" charset="2"/>
              </a:rPr>
              <a:t>。</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9" name="Rectangle 3"/>
          <p:cNvSpPr>
            <a:spLocks noGrp="1"/>
          </p:cNvSpPr>
          <p:nvPr>
            <p:ph idx="1"/>
          </p:nvPr>
        </p:nvSpPr>
        <p:spPr>
          <a:xfrm>
            <a:off x="449580" y="937607"/>
            <a:ext cx="8089265" cy="4939665"/>
          </a:xfrm>
        </p:spPr>
        <p:txBody>
          <a:bodyPr vert="horz" wrap="square" lIns="83526" tIns="41030" rIns="83526" bIns="41030" anchor="t"/>
          <a:lstStyle/>
          <a:p>
            <a:pPr>
              <a:lnSpc>
                <a:spcPct val="110000"/>
              </a:lnSpc>
            </a:pPr>
            <a:r>
              <a:rPr lang="zh-CN" altLang="en-US" sz="2955" b="1" dirty="0">
                <a:solidFill>
                  <a:srgbClr val="FF3300"/>
                </a:solidFill>
                <a:latin typeface="Times New Roman" panose="02020603050405020304" pitchFamily="18" charset="0"/>
                <a:ea typeface="楷体_GB2312" pitchFamily="49" charset="-122"/>
              </a:rPr>
              <a:t>汇编语言与机器语言有什么关系？</a:t>
            </a:r>
          </a:p>
          <a:p>
            <a:pPr>
              <a:lnSpc>
                <a:spcPct val="110000"/>
              </a:lnSpc>
              <a:buNone/>
            </a:pPr>
            <a:r>
              <a:rPr lang="zh-CN" altLang="en-US" sz="2215" dirty="0">
                <a:latin typeface="Times New Roman" panose="02020603050405020304" pitchFamily="18" charset="0"/>
              </a:rPr>
              <a:t>           首先机器语言是一种二进制语言，从属于硬件设备，一般随</a:t>
            </a:r>
            <a:r>
              <a:rPr lang="en-US" altLang="zh-CN" sz="2215" dirty="0">
                <a:latin typeface="Times New Roman" panose="02020603050405020304" pitchFamily="18" charset="0"/>
              </a:rPr>
              <a:t>CPU</a:t>
            </a:r>
            <a:r>
              <a:rPr lang="zh-CN" altLang="en-US" sz="2215" dirty="0">
                <a:latin typeface="Times New Roman" panose="02020603050405020304" pitchFamily="18" charset="0"/>
              </a:rPr>
              <a:t>的不同而不同。每一条语句都是二进制形式的代码。</a:t>
            </a:r>
            <a:endParaRPr lang="en-US" altLang="zh-CN" sz="2215" dirty="0">
              <a:latin typeface="Times New Roman" panose="02020603050405020304" pitchFamily="18" charset="0"/>
            </a:endParaRPr>
          </a:p>
          <a:p>
            <a:pPr>
              <a:lnSpc>
                <a:spcPct val="110000"/>
              </a:lnSpc>
              <a:buNone/>
            </a:pPr>
            <a:r>
              <a:rPr lang="en-US" altLang="zh-CN" sz="2215" dirty="0">
                <a:solidFill>
                  <a:srgbClr val="333333"/>
                </a:solidFill>
                <a:latin typeface="Times New Roman" panose="02020603050405020304" pitchFamily="18" charset="0"/>
              </a:rPr>
              <a:t>		</a:t>
            </a:r>
            <a:r>
              <a:rPr lang="zh-CN" altLang="en-US" sz="2215" dirty="0">
                <a:solidFill>
                  <a:srgbClr val="333333"/>
                </a:solidFill>
                <a:latin typeface="Times New Roman" panose="02020603050405020304" pitchFamily="18" charset="0"/>
              </a:rPr>
              <a:t>汇编语言用助记符来替代机器语言的操作码</a:t>
            </a:r>
            <a:r>
              <a:rPr lang="zh-CN" altLang="en-US" sz="2215" dirty="0">
                <a:solidFill>
                  <a:schemeClr val="tx1"/>
                </a:solidFill>
                <a:latin typeface="Times New Roman" panose="02020603050405020304" pitchFamily="18" charset="0"/>
              </a:rPr>
              <a:t>。</a:t>
            </a:r>
            <a:r>
              <a:rPr lang="zh-CN" altLang="en-US" sz="2215" dirty="0">
                <a:solidFill>
                  <a:srgbClr val="333333"/>
                </a:solidFill>
                <a:latin typeface="Times New Roman" panose="02020603050405020304" pitchFamily="18" charset="0"/>
              </a:rPr>
              <a:t>例如</a:t>
            </a:r>
            <a:r>
              <a:rPr lang="en-US" altLang="zh-CN" sz="2215" dirty="0">
                <a:latin typeface="Times New Roman" panose="02020603050405020304" pitchFamily="18" charset="0"/>
              </a:rPr>
              <a:t>ADD</a:t>
            </a:r>
            <a:r>
              <a:rPr lang="zh-CN" altLang="en-US" sz="2215" dirty="0">
                <a:latin typeface="Times New Roman" panose="02020603050405020304" pitchFamily="18" charset="0"/>
              </a:rPr>
              <a:t>，</a:t>
            </a:r>
            <a:r>
              <a:rPr lang="en-US" altLang="zh-CN" sz="2215" dirty="0">
                <a:latin typeface="Times New Roman" panose="02020603050405020304" pitchFamily="18" charset="0"/>
              </a:rPr>
              <a:t>MOV</a:t>
            </a:r>
            <a:r>
              <a:rPr lang="zh-CN" altLang="en-US" sz="2215" dirty="0">
                <a:latin typeface="Times New Roman" panose="02020603050405020304" pitchFamily="18" charset="0"/>
              </a:rPr>
              <a:t>，</a:t>
            </a:r>
            <a:r>
              <a:rPr lang="en-US" altLang="zh-CN" sz="2215" dirty="0">
                <a:latin typeface="Times New Roman" panose="02020603050405020304" pitchFamily="18" charset="0"/>
              </a:rPr>
              <a:t>SUB</a:t>
            </a:r>
            <a:r>
              <a:rPr lang="zh-CN" altLang="en-US" sz="2215" dirty="0">
                <a:latin typeface="Times New Roman" panose="02020603050405020304" pitchFamily="18" charset="0"/>
              </a:rPr>
              <a:t>和</a:t>
            </a:r>
            <a:r>
              <a:rPr lang="en-US" altLang="zh-CN" sz="2215" dirty="0">
                <a:latin typeface="Times New Roman" panose="02020603050405020304" pitchFamily="18" charset="0"/>
              </a:rPr>
              <a:t>CALL</a:t>
            </a:r>
            <a:r>
              <a:rPr lang="zh-CN" altLang="en-US" sz="2215" dirty="0">
                <a:latin typeface="Times New Roman" panose="02020603050405020304" pitchFamily="18" charset="0"/>
              </a:rPr>
              <a:t>等。</a:t>
            </a:r>
          </a:p>
          <a:p>
            <a:pPr>
              <a:lnSpc>
                <a:spcPct val="110000"/>
              </a:lnSpc>
              <a:buNone/>
            </a:pPr>
            <a:r>
              <a:rPr lang="zh-CN" altLang="en-US" sz="2215" dirty="0">
                <a:latin typeface="Times New Roman" panose="02020603050405020304" pitchFamily="18" charset="0"/>
              </a:rPr>
              <a:t>           </a:t>
            </a:r>
            <a:r>
              <a:rPr lang="en-US" altLang="zh-CN" sz="2215" dirty="0">
                <a:latin typeface="Times New Roman" panose="02020603050405020304" pitchFamily="18" charset="0"/>
              </a:rPr>
              <a:t>	</a:t>
            </a:r>
            <a:r>
              <a:rPr lang="zh-CN" altLang="en-US" sz="2215" b="1" dirty="0">
                <a:solidFill>
                  <a:srgbClr val="333333"/>
                </a:solidFill>
                <a:latin typeface="Times New Roman" panose="02020603050405020304" pitchFamily="18" charset="0"/>
              </a:rPr>
              <a:t>汇编语言同机器语言之间是一一对应的关系</a:t>
            </a:r>
            <a:r>
              <a:rPr lang="zh-CN" altLang="en-US" sz="2215" dirty="0">
                <a:latin typeface="Times New Roman" panose="02020603050405020304" pitchFamily="18" charset="0"/>
              </a:rPr>
              <a:t>，也就是说一条汇编语言指令对应一条机器语言指令。</a:t>
            </a:r>
            <a:endParaRPr lang="en-US" altLang="zh-CN" sz="2215" dirty="0">
              <a:latin typeface="Times New Roman" panose="02020603050405020304" pitchFamily="18" charset="0"/>
            </a:endParaRPr>
          </a:p>
          <a:p>
            <a:pPr>
              <a:lnSpc>
                <a:spcPct val="110000"/>
              </a:lnSpc>
              <a:buNone/>
            </a:pPr>
            <a:endParaRPr lang="zh-CN" altLang="en-US" sz="2215" dirty="0">
              <a:latin typeface="Times New Roman" panose="02020603050405020304" pitchFamily="18" charset="0"/>
            </a:endParaRPr>
          </a:p>
          <a:p>
            <a:pPr>
              <a:lnSpc>
                <a:spcPct val="110000"/>
              </a:lnSpc>
            </a:pPr>
            <a:r>
              <a:rPr lang="zh-CN" altLang="en-US" sz="2955" b="1" dirty="0">
                <a:solidFill>
                  <a:srgbClr val="FF3300"/>
                </a:solidFill>
                <a:latin typeface="Times New Roman" panose="02020603050405020304" pitchFamily="18" charset="0"/>
                <a:ea typeface="楷体_GB2312" pitchFamily="49" charset="-122"/>
              </a:rPr>
              <a:t>高级语言与汇编语言有什么关系？</a:t>
            </a:r>
          </a:p>
          <a:p>
            <a:pPr>
              <a:lnSpc>
                <a:spcPct val="110000"/>
              </a:lnSpc>
              <a:buNone/>
            </a:pPr>
            <a:r>
              <a:rPr lang="en-US" altLang="zh-CN" sz="2215" dirty="0">
                <a:latin typeface="Times New Roman" panose="02020603050405020304" pitchFamily="18" charset="0"/>
              </a:rPr>
              <a:t>           C++</a:t>
            </a:r>
            <a:r>
              <a:rPr lang="zh-CN" altLang="en-US" sz="2215" dirty="0">
                <a:latin typeface="Times New Roman" panose="02020603050405020304" pitchFamily="18" charset="0"/>
              </a:rPr>
              <a:t>和</a:t>
            </a:r>
            <a:r>
              <a:rPr lang="en-US" altLang="zh-CN" sz="2215" dirty="0">
                <a:latin typeface="Times New Roman" panose="02020603050405020304" pitchFamily="18" charset="0"/>
              </a:rPr>
              <a:t>Java</a:t>
            </a:r>
            <a:r>
              <a:rPr lang="zh-CN" altLang="en-US" sz="2215" dirty="0">
                <a:latin typeface="Times New Roman" panose="02020603050405020304" pitchFamily="18" charset="0"/>
              </a:rPr>
              <a:t>等</a:t>
            </a:r>
            <a:r>
              <a:rPr lang="zh-CN" altLang="en-US" sz="2215" b="1" dirty="0">
                <a:solidFill>
                  <a:srgbClr val="333333"/>
                </a:solidFill>
                <a:latin typeface="Times New Roman" panose="02020603050405020304" pitchFamily="18" charset="0"/>
              </a:rPr>
              <a:t>高级语言与汇编语言及机器语言之间是一对多的关系</a:t>
            </a:r>
            <a:r>
              <a:rPr lang="zh-CN" altLang="en-US" sz="2215" dirty="0">
                <a:solidFill>
                  <a:srgbClr val="333333"/>
                </a:solidFill>
                <a:latin typeface="Times New Roman" panose="02020603050405020304" pitchFamily="18" charset="0"/>
              </a:rPr>
              <a:t>。</a:t>
            </a:r>
            <a:r>
              <a:rPr lang="zh-CN" altLang="en-US" sz="2215" dirty="0">
                <a:latin typeface="Times New Roman" panose="02020603050405020304" pitchFamily="18" charset="0"/>
              </a:rPr>
              <a:t>一条简单的</a:t>
            </a:r>
            <a:r>
              <a:rPr lang="en-US" altLang="zh-CN" sz="2215" dirty="0">
                <a:latin typeface="Times New Roman" panose="02020603050405020304" pitchFamily="18" charset="0"/>
              </a:rPr>
              <a:t>C++</a:t>
            </a:r>
            <a:r>
              <a:rPr lang="zh-CN" altLang="en-US" sz="2215" dirty="0">
                <a:latin typeface="Times New Roman" panose="02020603050405020304" pitchFamily="18" charset="0"/>
              </a:rPr>
              <a:t>语句会被扩展成多条汇编语言或者机器语言指令。</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00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7" name="Rectangle 3"/>
          <p:cNvSpPr>
            <a:spLocks noGrp="1"/>
          </p:cNvSpPr>
          <p:nvPr>
            <p:ph idx="1"/>
          </p:nvPr>
        </p:nvSpPr>
        <p:spPr>
          <a:xfrm>
            <a:off x="455931" y="1135380"/>
            <a:ext cx="7752473" cy="5225415"/>
          </a:xfrm>
        </p:spPr>
        <p:txBody>
          <a:bodyPr vert="horz" wrap="square" lIns="83526" tIns="41030" rIns="83526" bIns="41030" anchor="t"/>
          <a:lstStyle/>
          <a:p>
            <a:pPr algn="just">
              <a:lnSpc>
                <a:spcPct val="130000"/>
              </a:lnSpc>
            </a:pPr>
            <a:r>
              <a:rPr lang="zh-CN" altLang="en-US" sz="2955" b="1" dirty="0">
                <a:solidFill>
                  <a:srgbClr val="FF3300"/>
                </a:solidFill>
              </a:rPr>
              <a:t>汇编语言是可移植的吗？</a:t>
            </a:r>
          </a:p>
          <a:p>
            <a:pPr lvl="1" algn="just">
              <a:lnSpc>
                <a:spcPct val="130000"/>
              </a:lnSpc>
            </a:pPr>
            <a:r>
              <a:rPr lang="zh-CN" altLang="en-US" b="1" dirty="0"/>
              <a:t>高级语言和低级语言之间的一个重要区别就是移植性。</a:t>
            </a:r>
          </a:p>
          <a:p>
            <a:pPr lvl="1" algn="just">
              <a:lnSpc>
                <a:spcPct val="130000"/>
              </a:lnSpc>
            </a:pPr>
            <a:r>
              <a:rPr lang="zh-CN" altLang="en-US" b="1" dirty="0"/>
              <a:t>如果一种语言的源程序代码可以在多种计算机系统上编译运行，那么这种语言就是可移植的。</a:t>
            </a:r>
          </a:p>
          <a:p>
            <a:pPr lvl="1" algn="just">
              <a:lnSpc>
                <a:spcPct val="130000"/>
              </a:lnSpc>
            </a:pPr>
            <a:r>
              <a:rPr lang="zh-CN" altLang="en-US" b="1" dirty="0">
                <a:solidFill>
                  <a:srgbClr val="333333"/>
                </a:solidFill>
              </a:rPr>
              <a:t>汇编语言总是和特定系列的处理器捆绑在一起，以至于当今有多种不同的汇编语言，每种都是基于特定系列的处理器或特定计算机的。</a:t>
            </a:r>
            <a:endParaRPr lang="en-US" altLang="zh-CN" b="1" dirty="0">
              <a:solidFill>
                <a:srgbClr val="333333"/>
              </a:solidFill>
            </a:endParaRPr>
          </a:p>
          <a:p>
            <a:pPr lvl="1" algn="just">
              <a:lnSpc>
                <a:spcPct val="130000"/>
              </a:lnSpc>
            </a:pPr>
            <a:r>
              <a:rPr lang="zh-CN" altLang="en-US" b="1" dirty="0">
                <a:solidFill>
                  <a:srgbClr val="333333"/>
                </a:solidFill>
              </a:rPr>
              <a:t>汇编语言与计算机指令集是相对应的，可移植性较差。</a:t>
            </a:r>
          </a:p>
          <a:p>
            <a:pPr lvl="1" algn="just">
              <a:lnSpc>
                <a:spcPct val="130000"/>
              </a:lnSpc>
            </a:pPr>
            <a:endParaRPr lang="zh-CN" altLang="en-US" b="1" dirty="0">
              <a:solidFill>
                <a:srgbClr val="333333"/>
              </a:solidFill>
            </a:endParaRP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3255" name="Group 87"/>
          <p:cNvGraphicFramePr>
            <a:graphicFrameLocks noGrp="1"/>
          </p:cNvGraphicFramePr>
          <p:nvPr>
            <p:ph idx="1"/>
          </p:nvPr>
        </p:nvGraphicFramePr>
        <p:xfrm>
          <a:off x="360583" y="1686120"/>
          <a:ext cx="8564880" cy="4673745"/>
        </p:xfrm>
        <a:graphic>
          <a:graphicData uri="http://schemas.openxmlformats.org/drawingml/2006/table">
            <a:tbl>
              <a:tblPr/>
              <a:tblGrid>
                <a:gridCol w="1935480">
                  <a:extLst>
                    <a:ext uri="{9D8B030D-6E8A-4147-A177-3AD203B41FA5}">
                      <a16:colId xmlns="" xmlns:a16="http://schemas.microsoft.com/office/drawing/2014/main" val="20000"/>
                    </a:ext>
                  </a:extLst>
                </a:gridCol>
                <a:gridCol w="2690495">
                  <a:extLst>
                    <a:ext uri="{9D8B030D-6E8A-4147-A177-3AD203B41FA5}">
                      <a16:colId xmlns="" xmlns:a16="http://schemas.microsoft.com/office/drawing/2014/main" val="20001"/>
                    </a:ext>
                  </a:extLst>
                </a:gridCol>
                <a:gridCol w="3938905">
                  <a:extLst>
                    <a:ext uri="{9D8B030D-6E8A-4147-A177-3AD203B41FA5}">
                      <a16:colId xmlns="" xmlns:a16="http://schemas.microsoft.com/office/drawing/2014/main" val="20002"/>
                    </a:ext>
                  </a:extLst>
                </a:gridCol>
              </a:tblGrid>
              <a:tr h="36449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应用程序类型 </a:t>
                      </a:r>
                    </a:p>
                  </a:txBody>
                  <a:tcPr marL="83526" marR="83526" marT="41030" marB="41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高级语言 </a:t>
                      </a:r>
                    </a:p>
                  </a:txBody>
                  <a:tcPr marL="83526" marR="83526" marT="41030" marB="41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汇编语言 </a:t>
                      </a:r>
                    </a:p>
                  </a:txBody>
                  <a:tcPr marL="83526" marR="83526" marT="41030" marB="41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92837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用于单一平台的中大型商业应用软件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规范的结构使组织和维护大量代码很方便</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最小的结构支持使程序员需要人工组织大量代码，导致维护已有代码的难度极高</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94551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多种平台下的商业应用软件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可移植性好，在不同平台可以重新编译，需要改动的源代码很少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必须为每种平台重新编写程序，通常要使用不同的汇编语言，难于维护</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94742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硬件驱动程序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语言本身未必提供直接访问硬件的能力，即使提供了也因为要经常使用大量的技巧而导致维护困难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硬件访问简单直接。当程序很短并且文档齐全时很容易维护 </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94742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需要直接访问硬件的嵌入式系统和计算机游戏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可能生成很大的可执行文件，执行效率低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很理想，执行代码很小并且运行很快</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2" name="文本框 1"/>
          <p:cNvSpPr txBox="1"/>
          <p:nvPr/>
        </p:nvSpPr>
        <p:spPr>
          <a:xfrm>
            <a:off x="457200" y="1111250"/>
            <a:ext cx="3855720" cy="460375"/>
          </a:xfrm>
          <a:prstGeom prst="rect">
            <a:avLst/>
          </a:prstGeom>
          <a:noFill/>
        </p:spPr>
        <p:txBody>
          <a:bodyPr wrap="none" rtlCol="0" anchor="t">
            <a:spAutoFit/>
          </a:bodyPr>
          <a:lstStyle/>
          <a:p>
            <a:r>
              <a:rPr lang="zh-CN" altLang="en-US" dirty="0">
                <a:sym typeface="+mn-ea"/>
              </a:rPr>
              <a:t>汇编语言和高级语言的比较</a:t>
            </a:r>
            <a:endParaRPr lang="zh-CN" altLang="en-US"/>
          </a:p>
        </p:txBody>
      </p:sp>
      <p:sp>
        <p:nvSpPr>
          <p:cNvPr id="4" name="文本框 3"/>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p:cNvSpPr>
          <p:nvPr>
            <p:ph idx="1"/>
          </p:nvPr>
        </p:nvSpPr>
        <p:spPr>
          <a:xfrm>
            <a:off x="457200" y="944724"/>
            <a:ext cx="8454552" cy="4995496"/>
          </a:xfrm>
        </p:spPr>
        <p:txBody>
          <a:bodyPr vert="horz" wrap="square" lIns="83526" tIns="41030" rIns="83526" bIns="41030" anchor="t"/>
          <a:lstStyle/>
          <a:p>
            <a:pPr marL="0" indent="0">
              <a:lnSpc>
                <a:spcPct val="130000"/>
              </a:lnSpc>
              <a:buNone/>
            </a:pPr>
            <a:r>
              <a:rPr lang="zh-CN" altLang="en-US" dirty="0">
                <a:solidFill>
                  <a:srgbClr val="FF0000"/>
                </a:solidFill>
                <a:latin typeface="Times New Roman" panose="02020603050405020304" pitchFamily="18" charset="0"/>
              </a:rPr>
              <a:t>加强与回顾</a:t>
            </a:r>
            <a:endParaRPr lang="en-US" altLang="zh-CN" dirty="0">
              <a:solidFill>
                <a:srgbClr val="FF0000"/>
              </a:solidFill>
              <a:latin typeface="Times New Roman" panose="02020603050405020304" pitchFamily="18" charset="0"/>
            </a:endParaRPr>
          </a:p>
          <a:p>
            <a:pPr>
              <a:lnSpc>
                <a:spcPct val="130000"/>
              </a:lnSpc>
            </a:pPr>
            <a:r>
              <a:rPr lang="zh-CN" altLang="en-US" dirty="0">
                <a:latin typeface="Times New Roman" panose="02020603050405020304" pitchFamily="18" charset="0"/>
              </a:rPr>
              <a:t>数据的表示方法</a:t>
            </a:r>
          </a:p>
          <a:p>
            <a:pPr lvl="1">
              <a:lnSpc>
                <a:spcPct val="130000"/>
              </a:lnSpc>
            </a:pPr>
            <a:r>
              <a:rPr lang="zh-CN" altLang="en-US" sz="2585" dirty="0">
                <a:latin typeface="Times New Roman" panose="02020603050405020304" pitchFamily="18" charset="0"/>
              </a:rPr>
              <a:t>二进制、八进制、十六进制、十进制及其相互转换</a:t>
            </a:r>
          </a:p>
          <a:p>
            <a:pPr lvl="1">
              <a:lnSpc>
                <a:spcPct val="130000"/>
              </a:lnSpc>
            </a:pPr>
            <a:r>
              <a:rPr lang="zh-CN" altLang="en-US" sz="2585" dirty="0">
                <a:latin typeface="Times New Roman" panose="02020603050405020304" pitchFamily="18" charset="0"/>
              </a:rPr>
              <a:t>有符号整数、无符号整数、</a:t>
            </a:r>
            <a:r>
              <a:rPr lang="zh-CN" altLang="en-US" sz="2585" dirty="0" smtClean="0">
                <a:latin typeface="Times New Roman" panose="02020603050405020304" pitchFamily="18" charset="0"/>
              </a:rPr>
              <a:t>实数</a:t>
            </a:r>
            <a:endParaRPr lang="en-US" altLang="zh-CN" sz="2585" dirty="0" smtClean="0">
              <a:latin typeface="Times New Roman" panose="02020603050405020304" pitchFamily="18" charset="0"/>
            </a:endParaRPr>
          </a:p>
          <a:p>
            <a:pPr lvl="1">
              <a:lnSpc>
                <a:spcPct val="130000"/>
              </a:lnSpc>
            </a:pPr>
            <a:r>
              <a:rPr lang="zh-CN" altLang="en-US" sz="2585" dirty="0">
                <a:latin typeface="Times New Roman" panose="02020603050405020304" pitchFamily="18" charset="0"/>
              </a:rPr>
              <a:t>原</a:t>
            </a:r>
            <a:r>
              <a:rPr lang="zh-CN" altLang="en-US" sz="2585" dirty="0" smtClean="0">
                <a:latin typeface="Times New Roman" panose="02020603050405020304" pitchFamily="18" charset="0"/>
              </a:rPr>
              <a:t>码、补码、反码</a:t>
            </a:r>
            <a:endParaRPr lang="en-US" altLang="zh-CN" sz="2585" dirty="0">
              <a:latin typeface="Times New Roman" panose="02020603050405020304" pitchFamily="18" charset="0"/>
            </a:endParaRPr>
          </a:p>
          <a:p>
            <a:pPr lvl="1">
              <a:lnSpc>
                <a:spcPct val="130000"/>
              </a:lnSpc>
            </a:pPr>
            <a:r>
              <a:rPr lang="zh-CN" altLang="en-US" sz="2585" dirty="0">
                <a:latin typeface="Times New Roman" panose="02020603050405020304" pitchFamily="18" charset="0"/>
              </a:rPr>
              <a:t>字符的表示和</a:t>
            </a:r>
            <a:r>
              <a:rPr lang="zh-CN" altLang="en-US" sz="2585" dirty="0" smtClean="0">
                <a:latin typeface="Times New Roman" panose="02020603050405020304" pitchFamily="18" charset="0"/>
              </a:rPr>
              <a:t>存储</a:t>
            </a:r>
            <a:endParaRPr lang="en-US" altLang="zh-CN" sz="2585" dirty="0" smtClean="0">
              <a:latin typeface="Times New Roman" panose="02020603050405020304" pitchFamily="18" charset="0"/>
            </a:endParaRPr>
          </a:p>
          <a:p>
            <a:pPr marL="457200" lvl="1" indent="0">
              <a:lnSpc>
                <a:spcPct val="130000"/>
              </a:lnSpc>
              <a:buNone/>
            </a:pPr>
            <a:endParaRPr lang="en-US" altLang="zh-CN" sz="2585" dirty="0">
              <a:latin typeface="Times New Roman" panose="02020603050405020304" pitchFamily="18" charset="0"/>
            </a:endParaRPr>
          </a:p>
          <a:p>
            <a:pPr>
              <a:lnSpc>
                <a:spcPct val="130000"/>
              </a:lnSpc>
            </a:pPr>
            <a:r>
              <a:rPr lang="zh-CN" altLang="en-US" dirty="0" smtClean="0">
                <a:latin typeface="Times New Roman" panose="02020603050405020304" pitchFamily="18" charset="0"/>
              </a:rPr>
              <a:t>布尔运算</a:t>
            </a:r>
            <a:endParaRPr lang="zh-CN" altLang="en-US" dirty="0">
              <a:latin typeface="Times New Roman" panose="02020603050405020304" pitchFamily="18" charset="0"/>
            </a:endParaRPr>
          </a:p>
          <a:p>
            <a:pPr lvl="1">
              <a:lnSpc>
                <a:spcPct val="130000"/>
              </a:lnSpc>
            </a:pPr>
            <a:r>
              <a:rPr lang="en-US" altLang="zh-CN" sz="2585" dirty="0">
                <a:latin typeface="Times New Roman" panose="02020603050405020304" pitchFamily="18" charset="0"/>
              </a:rPr>
              <a:t>NOT</a:t>
            </a:r>
            <a:r>
              <a:rPr lang="zh-CN" altLang="en-US" sz="2585" dirty="0">
                <a:latin typeface="Times New Roman" panose="02020603050405020304" pitchFamily="18" charset="0"/>
              </a:rPr>
              <a:t>、</a:t>
            </a:r>
            <a:r>
              <a:rPr lang="en-US" altLang="zh-CN" sz="2585" dirty="0">
                <a:latin typeface="Times New Roman" panose="02020603050405020304" pitchFamily="18" charset="0"/>
              </a:rPr>
              <a:t>AND</a:t>
            </a:r>
            <a:r>
              <a:rPr lang="zh-CN" altLang="en-US" sz="2585" dirty="0">
                <a:latin typeface="Times New Roman" panose="02020603050405020304" pitchFamily="18" charset="0"/>
              </a:rPr>
              <a:t>、</a:t>
            </a:r>
            <a:r>
              <a:rPr lang="en-US" altLang="zh-CN" sz="2585" dirty="0">
                <a:latin typeface="Times New Roman" panose="02020603050405020304" pitchFamily="18" charset="0"/>
              </a:rPr>
              <a:t>OR</a:t>
            </a:r>
            <a:r>
              <a:rPr lang="zh-CN" altLang="en-US" sz="2585" dirty="0">
                <a:latin typeface="Times New Roman" panose="02020603050405020304" pitchFamily="18" charset="0"/>
              </a:rPr>
              <a:t>以及运算符的优先级</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olidFill>
                  <a:srgbClr val="FF0000"/>
                </a:solidFill>
                <a:sym typeface="+mn-ea"/>
              </a:rPr>
              <a:t>80X86</a:t>
            </a:r>
            <a:r>
              <a:rPr lang="zh-CN" altLang="en-US" dirty="0">
                <a:solidFill>
                  <a:srgbClr val="FF0000"/>
                </a:solidFill>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15" name="Text Box 3"/>
          <p:cNvSpPr txBox="1">
            <a:spLocks noChangeArrowheads="1"/>
          </p:cNvSpPr>
          <p:nvPr/>
        </p:nvSpPr>
        <p:spPr bwMode="auto">
          <a:xfrm>
            <a:off x="580717" y="3097413"/>
            <a:ext cx="8006998" cy="1015663"/>
          </a:xfrm>
          <a:prstGeom prst="rect">
            <a:avLst/>
          </a:prstGeom>
          <a:noFill/>
          <a:ln w="9525">
            <a:noFill/>
            <a:miter lim="800000"/>
          </a:ln>
        </p:spPr>
        <p:txBody>
          <a:bodyPr wrap="square">
            <a:spAutoFit/>
          </a:bodyPr>
          <a:lstStyle/>
          <a:p>
            <a:pPr algn="ctr">
              <a:defRPr/>
            </a:pPr>
            <a:r>
              <a:rPr lang="zh-CN" altLang="en-US" sz="2000" dirty="0">
                <a:solidFill>
                  <a:schemeClr val="bg2">
                    <a:lumMod val="75000"/>
                  </a:schemeClr>
                </a:solidFill>
                <a:latin typeface="Helvetica 35 Thin" pitchFamily="34" charset="0"/>
                <a:ea typeface="+mn-ea"/>
              </a:rPr>
              <a:t>摩尔定律（</a:t>
            </a:r>
            <a:r>
              <a:rPr lang="en-US" altLang="zh-CN" sz="2000" dirty="0">
                <a:solidFill>
                  <a:schemeClr val="bg2">
                    <a:lumMod val="75000"/>
                  </a:schemeClr>
                </a:solidFill>
                <a:latin typeface="Helvetica 35 Thin" pitchFamily="34" charset="0"/>
                <a:ea typeface="+mn-ea"/>
              </a:rPr>
              <a:t>1964</a:t>
            </a:r>
            <a:r>
              <a:rPr lang="zh-CN" altLang="en-US" sz="2000" dirty="0">
                <a:solidFill>
                  <a:schemeClr val="bg2">
                    <a:lumMod val="75000"/>
                  </a:schemeClr>
                </a:solidFill>
                <a:latin typeface="Helvetica 35 Thin" pitchFamily="34" charset="0"/>
                <a:ea typeface="+mn-ea"/>
              </a:rPr>
              <a:t>）：</a:t>
            </a:r>
            <a:endParaRPr lang="en-US" altLang="zh-CN" sz="2000" dirty="0">
              <a:solidFill>
                <a:schemeClr val="bg2">
                  <a:lumMod val="75000"/>
                </a:schemeClr>
              </a:solidFill>
              <a:latin typeface="Helvetica 35 Thin" pitchFamily="34" charset="0"/>
              <a:ea typeface="+mn-ea"/>
            </a:endParaRPr>
          </a:p>
          <a:p>
            <a:pPr algn="ctr">
              <a:defRPr/>
            </a:pPr>
            <a:r>
              <a:rPr lang="zh-CN" altLang="en-US" sz="2000" dirty="0">
                <a:solidFill>
                  <a:schemeClr val="bg2">
                    <a:lumMod val="75000"/>
                  </a:schemeClr>
                </a:solidFill>
                <a:latin typeface="Helvetica 35 Thin" pitchFamily="34" charset="0"/>
                <a:ea typeface="+mn-ea"/>
              </a:rPr>
              <a:t>当价格不变时，集成电路上可容纳的晶体管数目，约每隔</a:t>
            </a:r>
            <a:r>
              <a:rPr lang="en-US" altLang="zh-CN" sz="2000" dirty="0">
                <a:solidFill>
                  <a:schemeClr val="bg2">
                    <a:lumMod val="75000"/>
                  </a:schemeClr>
                </a:solidFill>
                <a:latin typeface="Helvetica 35 Thin" pitchFamily="34" charset="0"/>
                <a:ea typeface="+mn-ea"/>
              </a:rPr>
              <a:t>18</a:t>
            </a:r>
            <a:r>
              <a:rPr lang="zh-CN" altLang="en-US" sz="2000" dirty="0">
                <a:solidFill>
                  <a:schemeClr val="bg2">
                    <a:lumMod val="75000"/>
                  </a:schemeClr>
                </a:solidFill>
                <a:latin typeface="Helvetica 35 Thin" pitchFamily="34" charset="0"/>
                <a:ea typeface="+mn-ea"/>
              </a:rPr>
              <a:t>个月便会增加一倍，性能也将提升一倍。</a:t>
            </a:r>
            <a:endParaRPr lang="en-US" sz="2000" dirty="0">
              <a:solidFill>
                <a:schemeClr val="tx2"/>
              </a:solidFill>
              <a:latin typeface="Helvetica 35 Thin" pitchFamily="34" charset="0"/>
              <a:ea typeface="+mn-ea"/>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14" y="979168"/>
            <a:ext cx="439102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p:cNvGrpSpPr/>
          <p:nvPr/>
        </p:nvGrpSpPr>
        <p:grpSpPr>
          <a:xfrm>
            <a:off x="494547" y="4122410"/>
            <a:ext cx="8113396" cy="2510946"/>
            <a:chOff x="494547" y="4122410"/>
            <a:chExt cx="8113396" cy="2510946"/>
          </a:xfrm>
        </p:grpSpPr>
        <p:pic>
          <p:nvPicPr>
            <p:cNvPr id="1026" name="Picture 2" descr="https://timgsa.baidu.com/timg?image&amp;quality=80&amp;size=b10000_10000&amp;sec=1503319057&amp;di=491fb7ccbf58e10d4016c79886666b65&amp;src=http://f1.diyitui.com/44/79/7d/75/f1/4f/de/cc/fa/83/c8/96/42/58/16/6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269" t="7650" r="19007" b="11919"/>
            <a:stretch>
              <a:fillRect/>
            </a:stretch>
          </p:blipFill>
          <p:spPr bwMode="auto">
            <a:xfrm>
              <a:off x="3992030" y="4293096"/>
              <a:ext cx="2096044" cy="182086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092280" y="6196242"/>
              <a:ext cx="1440160" cy="400110"/>
            </a:xfrm>
            <a:prstGeom prst="rect">
              <a:avLst/>
            </a:prstGeom>
          </p:spPr>
          <p:txBody>
            <a:bodyPr wrap="square">
              <a:spAutoFit/>
            </a:bodyPr>
            <a:lstStyle/>
            <a:p>
              <a:r>
                <a:rPr lang="zh-CN" altLang="en-US" sz="2000" b="0" dirty="0"/>
                <a:t>戈登</a:t>
              </a:r>
              <a:r>
                <a:rPr lang="en-US" altLang="zh-CN" sz="2000" b="0" dirty="0"/>
                <a:t>·</a:t>
              </a:r>
              <a:r>
                <a:rPr lang="zh-CN" altLang="en-US" sz="2000" b="0" dirty="0"/>
                <a:t>摩尔</a:t>
              </a:r>
            </a:p>
          </p:txBody>
        </p:sp>
        <p:pic>
          <p:nvPicPr>
            <p:cNvPr id="1033" name="Picture 9" descr="http://pic.baike.soso.com/p/20130821/20130821105334-17883756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47" y="4122411"/>
              <a:ext cx="2916324" cy="20738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1284" y="6197242"/>
              <a:ext cx="1808508" cy="400110"/>
            </a:xfrm>
            <a:prstGeom prst="rect">
              <a:avLst/>
            </a:prstGeom>
          </p:spPr>
          <p:txBody>
            <a:bodyPr wrap="none">
              <a:spAutoFit/>
            </a:bodyPr>
            <a:lstStyle/>
            <a:p>
              <a:r>
                <a:rPr lang="zh-CN" altLang="en-US" sz="2000" b="0" dirty="0"/>
                <a:t>罗伯特</a:t>
              </a:r>
              <a:r>
                <a:rPr lang="en-US" altLang="zh-CN" sz="2000" b="0" dirty="0"/>
                <a:t>·</a:t>
              </a:r>
              <a:r>
                <a:rPr lang="zh-CN" altLang="en-US" sz="2000" b="0" dirty="0"/>
                <a:t>诺伊斯</a:t>
              </a:r>
              <a:endParaRPr lang="en-US" altLang="zh-CN" sz="2000" b="0" dirty="0"/>
            </a:p>
          </p:txBody>
        </p:sp>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65" y="4122410"/>
              <a:ext cx="1943878" cy="2073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4355976" y="6233246"/>
              <a:ext cx="1440160" cy="400110"/>
            </a:xfrm>
            <a:prstGeom prst="rect">
              <a:avLst/>
            </a:prstGeom>
          </p:spPr>
          <p:txBody>
            <a:bodyPr wrap="square">
              <a:spAutoFit/>
            </a:bodyPr>
            <a:lstStyle/>
            <a:p>
              <a:pPr algn="ctr"/>
              <a:r>
                <a:rPr lang="en-US" altLang="zh-CN" sz="2000" b="0" dirty="0"/>
                <a:t>1968</a:t>
              </a:r>
              <a:endParaRPr lang="zh-CN" altLang="en-US" sz="2000" b="0" dirty="0"/>
            </a:p>
          </p:txBody>
        </p:sp>
      </p:grpSp>
      <p:pic>
        <p:nvPicPr>
          <p:cNvPr id="2" name="图片 1"/>
          <p:cNvPicPr>
            <a:picLocks noChangeAspect="1"/>
          </p:cNvPicPr>
          <p:nvPr/>
        </p:nvPicPr>
        <p:blipFill>
          <a:blip r:embed="rId7"/>
          <a:stretch>
            <a:fillRect/>
          </a:stretch>
        </p:blipFill>
        <p:spPr>
          <a:xfrm>
            <a:off x="4934869" y="0"/>
            <a:ext cx="4209131" cy="2597823"/>
          </a:xfrm>
          <a:prstGeom prst="rect">
            <a:avLst/>
          </a:prstGeom>
        </p:spPr>
      </p:pic>
      <p:sp>
        <p:nvSpPr>
          <p:cNvPr id="3" name="矩形 2"/>
          <p:cNvSpPr/>
          <p:nvPr/>
        </p:nvSpPr>
        <p:spPr>
          <a:xfrm>
            <a:off x="5076056" y="2567303"/>
            <a:ext cx="3915810" cy="584775"/>
          </a:xfrm>
          <a:prstGeom prst="rect">
            <a:avLst/>
          </a:prstGeom>
        </p:spPr>
        <p:txBody>
          <a:bodyPr wrap="square">
            <a:spAutoFit/>
          </a:bodyPr>
          <a:lstStyle/>
          <a:p>
            <a:r>
              <a:rPr lang="zh-CN" altLang="en-US" sz="1600" dirty="0"/>
              <a:t>从左到右：摩尔、罗伯茨、克莱纳、诺伊斯、格里尼克、布兰克、赫尔尼、拉斯特</a:t>
            </a:r>
          </a:p>
        </p:txBody>
      </p:sp>
      <p:grpSp>
        <p:nvGrpSpPr>
          <p:cNvPr id="8" name="组合 7"/>
          <p:cNvGrpSpPr/>
          <p:nvPr/>
        </p:nvGrpSpPr>
        <p:grpSpPr>
          <a:xfrm>
            <a:off x="682855" y="2624075"/>
            <a:ext cx="4299170" cy="400110"/>
            <a:chOff x="682855" y="2624075"/>
            <a:chExt cx="4299170" cy="400110"/>
          </a:xfrm>
        </p:grpSpPr>
        <p:sp>
          <p:nvSpPr>
            <p:cNvPr id="4" name="矩形 3"/>
            <p:cNvSpPr/>
            <p:nvPr/>
          </p:nvSpPr>
          <p:spPr>
            <a:xfrm>
              <a:off x="682855" y="2624075"/>
              <a:ext cx="4157983" cy="400110"/>
            </a:xfrm>
            <a:prstGeom prst="rect">
              <a:avLst/>
            </a:prstGeom>
          </p:spPr>
          <p:txBody>
            <a:bodyPr wrap="square">
              <a:spAutoFit/>
            </a:bodyPr>
            <a:lstStyle/>
            <a:p>
              <a:r>
                <a:rPr lang="zh-CN" altLang="en-US" sz="2000" dirty="0">
                  <a:solidFill>
                    <a:srgbClr val="FF0000"/>
                  </a:solidFill>
                </a:rPr>
                <a:t>“叛逆八人帮”</a:t>
              </a:r>
              <a:r>
                <a:rPr lang="en-US" altLang="zh-CN" sz="2000" dirty="0">
                  <a:solidFill>
                    <a:srgbClr val="FF0000"/>
                  </a:solidFill>
                </a:rPr>
                <a:t>(traitorous eight)</a:t>
              </a:r>
              <a:endParaRPr lang="zh-CN" altLang="en-US" sz="2000" dirty="0">
                <a:solidFill>
                  <a:srgbClr val="FF0000"/>
                </a:solidFill>
              </a:endParaRPr>
            </a:p>
          </p:txBody>
        </p:sp>
        <p:sp>
          <p:nvSpPr>
            <p:cNvPr id="7" name="箭头: 右 6"/>
            <p:cNvSpPr/>
            <p:nvPr/>
          </p:nvSpPr>
          <p:spPr bwMode="auto">
            <a:xfrm>
              <a:off x="4572000" y="2744924"/>
              <a:ext cx="410025" cy="233204"/>
            </a:xfrm>
            <a:prstGeom prst="rightArrow">
              <a:avLst/>
            </a:prstGeom>
            <a:solidFill>
              <a:srgbClr val="FF0000"/>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443865" y="0"/>
            <a:ext cx="8486775" cy="911225"/>
          </a:xfrm>
        </p:spPr>
        <p:txBody>
          <a:bodyPr vert="horz" wrap="square" lIns="91440" tIns="45720" rIns="91440" bIns="45720" anchor="ctr"/>
          <a:lstStyle/>
          <a:p>
            <a:pPr eaLnBrk="1" hangingPunct="1"/>
            <a:r>
              <a:rPr lang="zh-CN" altLang="en-US" sz="2600" dirty="0">
                <a:ea typeface="宋体" panose="02010600030101010101" pitchFamily="2" charset="-122"/>
              </a:rPr>
              <a:t>授课老师简介</a:t>
            </a:r>
          </a:p>
        </p:txBody>
      </p:sp>
      <p:sp>
        <p:nvSpPr>
          <p:cNvPr id="5123" name="Rectangle 3"/>
          <p:cNvSpPr>
            <a:spLocks noGrp="1"/>
          </p:cNvSpPr>
          <p:nvPr>
            <p:ph idx="1"/>
          </p:nvPr>
        </p:nvSpPr>
        <p:spPr>
          <a:xfrm>
            <a:off x="433617" y="987633"/>
            <a:ext cx="8170831" cy="5753735"/>
          </a:xfrm>
        </p:spPr>
        <p:txBody>
          <a:bodyPr vert="horz" wrap="square" lIns="91440" tIns="45720" rIns="91440" bIns="45720" anchor="t"/>
          <a:lstStyle/>
          <a:p>
            <a:pPr marL="0" indent="0" eaLnBrk="1" hangingPunct="1">
              <a:lnSpc>
                <a:spcPct val="90000"/>
              </a:lnSpc>
            </a:pPr>
            <a:r>
              <a:rPr lang="zh-CN" altLang="en-US" sz="2000" dirty="0">
                <a:ea typeface="宋体" panose="02010600030101010101" pitchFamily="2" charset="-122"/>
              </a:rPr>
              <a:t>卢光明教授</a:t>
            </a:r>
            <a:endParaRPr lang="en-US" altLang="zh-CN" sz="2000" dirty="0">
              <a:ea typeface="宋体" panose="02010600030101010101" pitchFamily="2" charset="-122"/>
            </a:endParaRPr>
          </a:p>
          <a:p>
            <a:pPr marL="484505" lvl="1" indent="0" eaLnBrk="1" hangingPunct="1">
              <a:lnSpc>
                <a:spcPct val="110000"/>
              </a:lnSpc>
            </a:pPr>
            <a:r>
              <a:rPr lang="en-US" altLang="zh-CN" sz="2000" dirty="0" smtClean="0">
                <a:ea typeface="宋体" panose="02010600030101010101" pitchFamily="2" charset="-122"/>
              </a:rPr>
              <a:t>Email</a:t>
            </a:r>
            <a:r>
              <a:rPr lang="zh-CN" altLang="en-US" sz="2000" dirty="0" smtClean="0">
                <a:ea typeface="宋体" panose="02010600030101010101" pitchFamily="2" charset="-122"/>
              </a:rPr>
              <a:t>：</a:t>
            </a:r>
            <a:r>
              <a:rPr lang="en-US" altLang="zh-CN" sz="2000" u="sng" dirty="0" smtClean="0">
                <a:ea typeface="宋体" panose="02010600030101010101" pitchFamily="2" charset="-122"/>
                <a:hlinkClick r:id="rId3"/>
              </a:rPr>
              <a:t>Luguangm@hit.edu.cn</a:t>
            </a:r>
            <a:endParaRPr lang="en-US" altLang="zh-CN" sz="2000" u="sng" dirty="0">
              <a:ea typeface="宋体" panose="02010600030101010101" pitchFamily="2" charset="-122"/>
            </a:endParaRPr>
          </a:p>
          <a:p>
            <a:pPr marL="484505" lvl="1" indent="0" eaLnBrk="1" hangingPunct="1">
              <a:lnSpc>
                <a:spcPct val="110000"/>
              </a:lnSpc>
            </a:pPr>
            <a:r>
              <a:rPr lang="zh-CN" altLang="en-US" sz="2000" dirty="0">
                <a:ea typeface="宋体" panose="02010600030101010101" pitchFamily="2" charset="-122"/>
              </a:rPr>
              <a:t>办公室：</a:t>
            </a:r>
            <a:r>
              <a:rPr lang="en-US" altLang="zh-CN" sz="2000" dirty="0">
                <a:ea typeface="宋体" panose="02010600030101010101" pitchFamily="2" charset="-122"/>
              </a:rPr>
              <a:t>L1401</a:t>
            </a:r>
          </a:p>
          <a:p>
            <a:pPr marL="484505" lvl="1" indent="0" eaLnBrk="1" hangingPunct="1">
              <a:lnSpc>
                <a:spcPct val="110000"/>
              </a:lnSpc>
            </a:pPr>
            <a:r>
              <a:rPr lang="zh-CN" altLang="en-US" sz="2000" dirty="0">
                <a:ea typeface="宋体" panose="02010600030101010101" pitchFamily="2" charset="-122"/>
              </a:rPr>
              <a:t>手机：</a:t>
            </a:r>
            <a:r>
              <a:rPr lang="en-US" altLang="zh-CN" sz="2000" dirty="0" smtClean="0">
                <a:ea typeface="宋体" panose="02010600030101010101" pitchFamily="2" charset="-122"/>
              </a:rPr>
              <a:t>13631610606</a:t>
            </a:r>
          </a:p>
          <a:p>
            <a:pPr marL="484505" lvl="1" indent="0" eaLnBrk="1" hangingPunct="1">
              <a:lnSpc>
                <a:spcPct val="110000"/>
              </a:lnSpc>
            </a:pPr>
            <a:r>
              <a:rPr lang="zh-CN" altLang="en-US" sz="2000" dirty="0" smtClean="0">
                <a:ea typeface="宋体" panose="02010600030101010101" pitchFamily="2" charset="-122"/>
              </a:rPr>
              <a:t>个人主页：</a:t>
            </a:r>
            <a:r>
              <a:rPr lang="en-US" altLang="zh-CN" sz="2000" dirty="0" smtClean="0">
                <a:ea typeface="宋体" panose="02010600030101010101" pitchFamily="2" charset="-122"/>
              </a:rPr>
              <a:t>http</a:t>
            </a:r>
            <a:r>
              <a:rPr lang="en-US" altLang="zh-CN" sz="2000" dirty="0">
                <a:ea typeface="宋体" panose="02010600030101010101" pitchFamily="2" charset="-122"/>
              </a:rPr>
              <a:t>://faculty.hitsz.edu.cn/luguangming</a:t>
            </a:r>
          </a:p>
          <a:p>
            <a:pPr marL="0" indent="0" eaLnBrk="1" hangingPunct="1">
              <a:lnSpc>
                <a:spcPct val="90000"/>
              </a:lnSpc>
            </a:pPr>
            <a:endParaRPr lang="en-US" altLang="zh-CN" sz="1400" dirty="0">
              <a:ea typeface="宋体" panose="02010600030101010101" pitchFamily="2" charset="-122"/>
            </a:endParaRPr>
          </a:p>
          <a:p>
            <a:pPr marL="0" indent="0" eaLnBrk="1" hangingPunct="1">
              <a:lnSpc>
                <a:spcPct val="90000"/>
              </a:lnSpc>
            </a:pPr>
            <a:r>
              <a:rPr lang="zh-CN" altLang="en-US" sz="2000" dirty="0">
                <a:ea typeface="宋体" panose="02010600030101010101" pitchFamily="2" charset="-122"/>
              </a:rPr>
              <a:t>研究方向</a:t>
            </a:r>
            <a:r>
              <a:rPr lang="en-US" altLang="zh-CN" sz="2000" dirty="0">
                <a:ea typeface="宋体" panose="02010600030101010101" pitchFamily="2" charset="-122"/>
              </a:rPr>
              <a:t> </a:t>
            </a:r>
          </a:p>
          <a:p>
            <a:pPr marL="484505" lvl="1" indent="0" eaLnBrk="1" hangingPunct="1">
              <a:lnSpc>
                <a:spcPct val="110000"/>
              </a:lnSpc>
            </a:pPr>
            <a:r>
              <a:rPr lang="zh-CN" altLang="en-US" sz="2000" dirty="0">
                <a:ea typeface="宋体" panose="02010600030101010101" pitchFamily="2" charset="-122"/>
              </a:rPr>
              <a:t>计算机视觉</a:t>
            </a:r>
            <a:r>
              <a:rPr lang="zh-CN" altLang="en-US" sz="2000" dirty="0" smtClean="0">
                <a:ea typeface="宋体" panose="02010600030101010101" pitchFamily="2" charset="-122"/>
              </a:rPr>
              <a:t>、机器学习、模式识别</a:t>
            </a:r>
            <a:r>
              <a:rPr lang="zh-CN" altLang="en-US" sz="2000" dirty="0">
                <a:ea typeface="宋体" panose="02010600030101010101" pitchFamily="2" charset="-122"/>
              </a:rPr>
              <a:t>、医学图像</a:t>
            </a:r>
            <a:r>
              <a:rPr lang="en-US" altLang="zh-CN" sz="2000" dirty="0">
                <a:ea typeface="宋体" panose="02010600030101010101" pitchFamily="2" charset="-122"/>
              </a:rPr>
              <a:t>/</a:t>
            </a:r>
            <a:r>
              <a:rPr lang="zh-CN" altLang="en-US" sz="2000" dirty="0">
                <a:ea typeface="宋体" panose="02010600030101010101" pitchFamily="2" charset="-122"/>
              </a:rPr>
              <a:t>信号处理</a:t>
            </a:r>
          </a:p>
          <a:p>
            <a:pPr marL="0" indent="0" eaLnBrk="1" hangingPunct="1">
              <a:lnSpc>
                <a:spcPct val="90000"/>
              </a:lnSpc>
            </a:pPr>
            <a:endParaRPr lang="en-US" altLang="zh-CN" sz="1400" dirty="0">
              <a:ea typeface="宋体" panose="02010600030101010101" pitchFamily="2" charset="-122"/>
            </a:endParaRPr>
          </a:p>
          <a:p>
            <a:pPr marL="0" indent="0" eaLnBrk="1" hangingPunct="1">
              <a:lnSpc>
                <a:spcPct val="90000"/>
              </a:lnSpc>
            </a:pPr>
            <a:r>
              <a:rPr lang="zh-CN" altLang="en-US" sz="2000" dirty="0">
                <a:ea typeface="宋体" panose="02010600030101010101" pitchFamily="2" charset="-122"/>
              </a:rPr>
              <a:t>课程时间</a:t>
            </a:r>
            <a:endParaRPr lang="en-US" altLang="zh-CN" sz="2000" dirty="0">
              <a:ea typeface="宋体" panose="02010600030101010101" pitchFamily="2" charset="-122"/>
            </a:endParaRPr>
          </a:p>
          <a:p>
            <a:pPr marL="484505" lvl="1" indent="0" eaLnBrk="1" hangingPunct="1">
              <a:lnSpc>
                <a:spcPct val="110000"/>
              </a:lnSpc>
            </a:pPr>
            <a:r>
              <a:rPr lang="zh-CN" altLang="en-US" sz="2000" dirty="0" smtClean="0">
                <a:ea typeface="宋体" panose="02010600030101010101" pitchFamily="2" charset="-122"/>
              </a:rPr>
              <a:t>授课</a:t>
            </a:r>
            <a:endParaRPr lang="en-US" altLang="zh-CN" sz="2000" dirty="0" smtClean="0">
              <a:ea typeface="宋体" panose="02010600030101010101" pitchFamily="2" charset="-122"/>
            </a:endParaRPr>
          </a:p>
          <a:p>
            <a:pPr marL="884555" lvl="2" indent="0" eaLnBrk="1" hangingPunct="1">
              <a:lnSpc>
                <a:spcPct val="110000"/>
              </a:lnSpc>
            </a:pPr>
            <a:r>
              <a:rPr lang="zh-CN" altLang="en-IE" dirty="0" smtClean="0">
                <a:ea typeface="宋体" panose="02010600030101010101" pitchFamily="2" charset="-122"/>
              </a:rPr>
              <a:t>周二</a:t>
            </a:r>
            <a:r>
              <a:rPr lang="en-US" altLang="zh-CN" dirty="0" smtClean="0">
                <a:ea typeface="宋体" panose="02010600030101010101" pitchFamily="2" charset="-122"/>
              </a:rPr>
              <a:t>1</a:t>
            </a:r>
            <a:r>
              <a:rPr lang="en-US" altLang="zh-CN" dirty="0" smtClean="0">
                <a:ea typeface="宋体" panose="02010600030101010101" pitchFamily="2" charset="-122"/>
                <a:sym typeface="+mn-ea"/>
              </a:rPr>
              <a:t>-2</a:t>
            </a:r>
            <a:r>
              <a:rPr lang="zh-CN" altLang="en-US" dirty="0" smtClean="0">
                <a:ea typeface="宋体" panose="02010600030101010101" pitchFamily="2" charset="-122"/>
                <a:sym typeface="+mn-ea"/>
              </a:rPr>
              <a:t>节（</a:t>
            </a:r>
            <a:r>
              <a:rPr lang="en-US" altLang="zh-CN" dirty="0">
                <a:ea typeface="宋体" panose="02010600030101010101" pitchFamily="2" charset="-122"/>
              </a:rPr>
              <a:t>1-5</a:t>
            </a:r>
            <a:r>
              <a:rPr lang="en-US" altLang="zh-CN" dirty="0" smtClean="0">
                <a:ea typeface="宋体" panose="02010600030101010101" pitchFamily="2" charset="-122"/>
              </a:rPr>
              <a:t>, 7-9</a:t>
            </a:r>
            <a:r>
              <a:rPr lang="zh-CN" altLang="en-US" dirty="0">
                <a:ea typeface="宋体" panose="02010600030101010101" pitchFamily="2" charset="-122"/>
              </a:rPr>
              <a:t>周，</a:t>
            </a:r>
            <a:r>
              <a:rPr lang="en-US" altLang="zh-CN" dirty="0"/>
              <a:t>T5607</a:t>
            </a:r>
            <a:r>
              <a:rPr lang="zh-CN" altLang="en-US" dirty="0" smtClean="0">
                <a:ea typeface="宋体" panose="02010600030101010101" pitchFamily="2" charset="-122"/>
                <a:sym typeface="+mn-ea"/>
              </a:rPr>
              <a:t>）</a:t>
            </a:r>
            <a:r>
              <a:rPr lang="zh-CN" altLang="en-US" dirty="0" smtClean="0">
                <a:ea typeface="宋体" panose="02010600030101010101" pitchFamily="2" charset="-122"/>
              </a:rPr>
              <a:t>，周四</a:t>
            </a:r>
            <a:r>
              <a:rPr lang="en-US" altLang="zh-CN" dirty="0" smtClean="0">
                <a:ea typeface="宋体" panose="02010600030101010101" pitchFamily="2" charset="-122"/>
              </a:rPr>
              <a:t>1-2</a:t>
            </a:r>
            <a:r>
              <a:rPr lang="zh-CN" altLang="en-US" dirty="0" smtClean="0">
                <a:ea typeface="宋体" panose="02010600030101010101" pitchFamily="2" charset="-122"/>
              </a:rPr>
              <a:t>节</a:t>
            </a:r>
            <a:r>
              <a:rPr lang="zh-CN" altLang="en-US" dirty="0" smtClean="0">
                <a:ea typeface="宋体" panose="02010600030101010101" pitchFamily="2" charset="-122"/>
              </a:rPr>
              <a:t>（</a:t>
            </a:r>
            <a:r>
              <a:rPr lang="en-US" altLang="zh-CN" dirty="0">
                <a:ea typeface="宋体" panose="02010600030101010101" pitchFamily="2" charset="-122"/>
              </a:rPr>
              <a:t> </a:t>
            </a:r>
            <a:r>
              <a:rPr lang="en-US" altLang="zh-CN" dirty="0"/>
              <a:t>1-2,4,7</a:t>
            </a:r>
            <a:r>
              <a:rPr lang="zh-CN" altLang="en-US" dirty="0"/>
              <a:t>周</a:t>
            </a:r>
            <a:r>
              <a:rPr lang="zh-CN" altLang="en-US" dirty="0" smtClean="0">
                <a:ea typeface="宋体" panose="02010600030101010101" pitchFamily="2" charset="-122"/>
              </a:rPr>
              <a:t>，</a:t>
            </a:r>
            <a:r>
              <a:rPr lang="en-US" altLang="zh-CN" dirty="0" smtClean="0"/>
              <a:t>T5607</a:t>
            </a:r>
            <a:r>
              <a:rPr lang="zh-CN" altLang="en-US" dirty="0" smtClean="0">
                <a:ea typeface="宋体" panose="02010600030101010101" pitchFamily="2" charset="-122"/>
              </a:rPr>
              <a:t>）</a:t>
            </a:r>
            <a:endParaRPr lang="en-US" altLang="zh-CN" dirty="0">
              <a:ea typeface="宋体" panose="02010600030101010101" pitchFamily="2" charset="-122"/>
            </a:endParaRPr>
          </a:p>
          <a:p>
            <a:pPr marL="484505" lvl="1" indent="0" eaLnBrk="1" hangingPunct="1">
              <a:lnSpc>
                <a:spcPct val="110000"/>
              </a:lnSpc>
            </a:pPr>
            <a:r>
              <a:rPr lang="zh-CN" altLang="en-US" sz="2000" dirty="0" smtClean="0">
                <a:ea typeface="宋体" panose="02010600030101010101" pitchFamily="2" charset="-122"/>
              </a:rPr>
              <a:t>实验</a:t>
            </a:r>
          </a:p>
          <a:p>
            <a:pPr marL="884555" lvl="2" indent="0" eaLnBrk="1" hangingPunct="1">
              <a:lnSpc>
                <a:spcPct val="110000"/>
              </a:lnSpc>
            </a:pPr>
            <a:r>
              <a:rPr lang="zh-CN" altLang="en-US" dirty="0" smtClean="0">
                <a:ea typeface="宋体" panose="02010600030101010101" pitchFamily="2" charset="-122"/>
              </a:rPr>
              <a:t>周一：</a:t>
            </a:r>
            <a:r>
              <a:rPr lang="en-US" altLang="zh-CN" dirty="0" smtClean="0">
                <a:ea typeface="宋体" panose="02010600030101010101" pitchFamily="2" charset="-122"/>
              </a:rPr>
              <a:t>9-10</a:t>
            </a:r>
            <a:r>
              <a:rPr lang="zh-CN" altLang="en-US" dirty="0" smtClean="0">
                <a:ea typeface="宋体" panose="02010600030101010101" pitchFamily="2" charset="-122"/>
              </a:rPr>
              <a:t>节</a:t>
            </a:r>
            <a:r>
              <a:rPr lang="en-US" altLang="zh-CN" dirty="0" smtClean="0">
                <a:ea typeface="宋体" panose="02010600030101010101" pitchFamily="2" charset="-122"/>
              </a:rPr>
              <a:t>T2506</a:t>
            </a:r>
            <a:r>
              <a:rPr lang="zh-CN" altLang="en-US" dirty="0" smtClean="0">
                <a:ea typeface="宋体" panose="02010600030101010101" pitchFamily="2" charset="-122"/>
              </a:rPr>
              <a:t>，第</a:t>
            </a:r>
            <a:r>
              <a:rPr lang="en-US" altLang="zh-CN" dirty="0" smtClean="0">
                <a:ea typeface="宋体" panose="02010600030101010101" pitchFamily="2" charset="-122"/>
              </a:rPr>
              <a:t>3</a:t>
            </a:r>
            <a:r>
              <a:rPr lang="zh-CN" altLang="en-US" dirty="0" smtClean="0">
                <a:ea typeface="宋体" panose="02010600030101010101" pitchFamily="2" charset="-122"/>
              </a:rPr>
              <a:t>、</a:t>
            </a:r>
            <a:r>
              <a:rPr lang="en-US" altLang="zh-CN" dirty="0" smtClean="0">
                <a:ea typeface="宋体" panose="02010600030101010101" pitchFamily="2" charset="-122"/>
              </a:rPr>
              <a:t>5</a:t>
            </a:r>
            <a:r>
              <a:rPr lang="zh-CN" altLang="en-US" dirty="0" smtClean="0">
                <a:ea typeface="宋体" panose="02010600030101010101" pitchFamily="2" charset="-122"/>
              </a:rPr>
              <a:t>、</a:t>
            </a:r>
            <a:r>
              <a:rPr lang="en-US" altLang="zh-CN" dirty="0" smtClean="0">
                <a:ea typeface="宋体" panose="02010600030101010101" pitchFamily="2" charset="-122"/>
              </a:rPr>
              <a:t>8</a:t>
            </a:r>
            <a:r>
              <a:rPr lang="zh-CN" altLang="en-US" dirty="0" smtClean="0">
                <a:ea typeface="宋体" panose="02010600030101010101" pitchFamily="2" charset="-122"/>
              </a:rPr>
              <a:t>、</a:t>
            </a:r>
            <a:r>
              <a:rPr lang="en-US" altLang="zh-CN" dirty="0" smtClean="0">
                <a:ea typeface="宋体" panose="02010600030101010101" pitchFamily="2" charset="-122"/>
              </a:rPr>
              <a:t>9</a:t>
            </a:r>
            <a:r>
              <a:rPr lang="zh-CN" altLang="en-US" dirty="0" smtClean="0">
                <a:ea typeface="宋体" panose="02010600030101010101" pitchFamily="2" charset="-122"/>
              </a:rPr>
              <a:t>周</a:t>
            </a:r>
            <a:endParaRPr lang="en-US" altLang="zh-CN" dirty="0" smtClean="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0433700">
            <a:off x="3402279" y="2395746"/>
            <a:ext cx="2426653" cy="3134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363" name="Text Box 3"/>
          <p:cNvSpPr txBox="1">
            <a:spLocks noChangeArrowheads="1"/>
          </p:cNvSpPr>
          <p:nvPr/>
        </p:nvSpPr>
        <p:spPr bwMode="auto">
          <a:xfrm>
            <a:off x="463658" y="953869"/>
            <a:ext cx="4148893" cy="523220"/>
          </a:xfrm>
          <a:prstGeom prst="rect">
            <a:avLst/>
          </a:prstGeom>
          <a:noFill/>
          <a:ln w="9525">
            <a:noFill/>
            <a:miter lim="800000"/>
          </a:ln>
        </p:spPr>
        <p:txBody>
          <a:bodyPr wrap="none">
            <a:spAutoFit/>
          </a:bodyPr>
          <a:lstStyle/>
          <a:p>
            <a:r>
              <a:rPr lang="en-US" altLang="zh-CN" sz="2800" dirty="0">
                <a:solidFill>
                  <a:schemeClr val="bg2"/>
                </a:solidFill>
                <a:latin typeface="+mn-lt"/>
              </a:rPr>
              <a:t>Intel</a:t>
            </a:r>
            <a:r>
              <a:rPr lang="en-US" altLang="zh-CN" sz="2800" dirty="0">
                <a:solidFill>
                  <a:schemeClr val="bg2"/>
                </a:solidFill>
                <a:latin typeface="Helvetica 35 Thin"/>
              </a:rPr>
              <a:t> </a:t>
            </a:r>
            <a:r>
              <a:rPr lang="zh-CN" altLang="en-US" sz="2800" dirty="0">
                <a:solidFill>
                  <a:schemeClr val="bg2"/>
                </a:solidFill>
                <a:latin typeface="Helvetica 35 Thin"/>
              </a:rPr>
              <a:t>微处理器历史（</a:t>
            </a:r>
            <a:r>
              <a:rPr lang="en-US" altLang="zh-CN" sz="2800" dirty="0">
                <a:solidFill>
                  <a:schemeClr val="bg2"/>
                </a:solidFill>
                <a:latin typeface="+mn-lt"/>
              </a:rPr>
              <a:t>1</a:t>
            </a:r>
            <a:r>
              <a:rPr lang="zh-CN" altLang="en-US" sz="2800" dirty="0">
                <a:solidFill>
                  <a:schemeClr val="bg2"/>
                </a:solidFill>
                <a:latin typeface="Helvetica 35 Thin"/>
              </a:rPr>
              <a:t>）</a:t>
            </a:r>
            <a:endParaRPr lang="en-US" altLang="zh-CN" sz="2800" dirty="0">
              <a:solidFill>
                <a:schemeClr val="bg2"/>
              </a:solidFill>
              <a:latin typeface="Helvetica 35 Thin"/>
            </a:endParaRPr>
          </a:p>
        </p:txBody>
      </p:sp>
      <p:sp>
        <p:nvSpPr>
          <p:cNvPr id="15364" name="Text Box 3"/>
          <p:cNvSpPr txBox="1">
            <a:spLocks noChangeArrowheads="1"/>
          </p:cNvSpPr>
          <p:nvPr/>
        </p:nvSpPr>
        <p:spPr bwMode="auto">
          <a:xfrm>
            <a:off x="899592" y="5049180"/>
            <a:ext cx="3411511" cy="523220"/>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smtClean="0">
                <a:solidFill>
                  <a:schemeClr val="bg2"/>
                </a:solidFill>
                <a:latin typeface="+mn-lt"/>
              </a:rPr>
              <a:t>Pentium </a:t>
            </a:r>
            <a:r>
              <a:rPr lang="en-US" altLang="zh-CN" sz="2200" dirty="0" smtClean="0">
                <a:solidFill>
                  <a:srgbClr val="3333FF"/>
                </a:solidFill>
                <a:latin typeface="+mn-lt"/>
              </a:rPr>
              <a:t>586</a:t>
            </a:r>
            <a:r>
              <a:rPr lang="en-US" altLang="zh-CN" sz="2200" dirty="0" smtClean="0">
                <a:solidFill>
                  <a:schemeClr val="bg2"/>
                </a:solidFill>
                <a:latin typeface="+mn-lt"/>
              </a:rPr>
              <a:t> </a:t>
            </a:r>
            <a:r>
              <a:rPr lang="en-US" altLang="zh-CN" sz="2200" dirty="0">
                <a:solidFill>
                  <a:srgbClr val="FF0000"/>
                </a:solidFill>
              </a:rPr>
              <a:t>(1993)</a:t>
            </a:r>
            <a:r>
              <a:rPr lang="en-US" altLang="zh-CN" sz="2800" dirty="0">
                <a:solidFill>
                  <a:schemeClr val="bg2"/>
                </a:solidFill>
                <a:latin typeface="Helvetica 35 Thin"/>
              </a:rPr>
              <a:t> </a:t>
            </a:r>
          </a:p>
        </p:txBody>
      </p:sp>
      <p:sp>
        <p:nvSpPr>
          <p:cNvPr id="15365" name="Text Box 3"/>
          <p:cNvSpPr txBox="1">
            <a:spLocks noChangeArrowheads="1"/>
          </p:cNvSpPr>
          <p:nvPr/>
        </p:nvSpPr>
        <p:spPr bwMode="auto">
          <a:xfrm>
            <a:off x="3275856" y="5805264"/>
            <a:ext cx="2420856"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80486 </a:t>
            </a:r>
            <a:r>
              <a:rPr lang="en-US" altLang="zh-CN" sz="2200" dirty="0">
                <a:solidFill>
                  <a:srgbClr val="FF0000"/>
                </a:solidFill>
              </a:rPr>
              <a:t>(1989)</a:t>
            </a:r>
            <a:endParaRPr lang="zh-CN" altLang="en-US" sz="2200" dirty="0">
              <a:solidFill>
                <a:srgbClr val="FF0000"/>
              </a:solidFill>
            </a:endParaRPr>
          </a:p>
        </p:txBody>
      </p:sp>
      <p:sp>
        <p:nvSpPr>
          <p:cNvPr id="15366" name="Text Box 3"/>
          <p:cNvSpPr txBox="1">
            <a:spLocks noChangeArrowheads="1"/>
          </p:cNvSpPr>
          <p:nvPr/>
        </p:nvSpPr>
        <p:spPr bwMode="auto">
          <a:xfrm>
            <a:off x="5868144" y="2998113"/>
            <a:ext cx="2279791" cy="769441"/>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8080 </a:t>
            </a:r>
            <a:r>
              <a:rPr lang="en-US" altLang="zh-CN" sz="2200" dirty="0">
                <a:solidFill>
                  <a:srgbClr val="FF0000"/>
                </a:solidFill>
              </a:rPr>
              <a:t>(1973)</a:t>
            </a:r>
            <a:endParaRPr lang="zh-CN" altLang="en-US" sz="2200" dirty="0">
              <a:solidFill>
                <a:srgbClr val="FF0000"/>
              </a:solidFill>
            </a:endParaRPr>
          </a:p>
          <a:p>
            <a:endParaRPr lang="en-US" altLang="zh-CN" sz="2200" dirty="0">
              <a:solidFill>
                <a:schemeClr val="bg2"/>
              </a:solidFill>
              <a:latin typeface="+mn-lt"/>
            </a:endParaRPr>
          </a:p>
        </p:txBody>
      </p:sp>
      <p:sp>
        <p:nvSpPr>
          <p:cNvPr id="15367" name="Text Box 3"/>
          <p:cNvSpPr txBox="1">
            <a:spLocks noChangeArrowheads="1"/>
          </p:cNvSpPr>
          <p:nvPr/>
        </p:nvSpPr>
        <p:spPr bwMode="auto">
          <a:xfrm>
            <a:off x="5433642" y="2278033"/>
            <a:ext cx="2846770" cy="430887"/>
          </a:xfrm>
          <a:prstGeom prst="rect">
            <a:avLst/>
          </a:prstGeom>
          <a:noFill/>
          <a:ln w="9525">
            <a:noFill/>
            <a:miter lim="800000"/>
          </a:ln>
        </p:spPr>
        <p:txBody>
          <a:bodyPr wrap="squar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8008 </a:t>
            </a:r>
            <a:r>
              <a:rPr lang="en-US" altLang="zh-CN" sz="2200" dirty="0">
                <a:solidFill>
                  <a:srgbClr val="FF0000"/>
                </a:solidFill>
              </a:rPr>
              <a:t>(1972)</a:t>
            </a:r>
            <a:endParaRPr lang="zh-CN" altLang="en-US" sz="2200" dirty="0">
              <a:solidFill>
                <a:srgbClr val="FF0000"/>
              </a:solidFill>
            </a:endParaRPr>
          </a:p>
        </p:txBody>
      </p:sp>
      <p:sp>
        <p:nvSpPr>
          <p:cNvPr id="15368" name="Text Box 3"/>
          <p:cNvSpPr txBox="1">
            <a:spLocks noChangeArrowheads="1"/>
          </p:cNvSpPr>
          <p:nvPr/>
        </p:nvSpPr>
        <p:spPr bwMode="auto">
          <a:xfrm>
            <a:off x="6082048" y="3754197"/>
            <a:ext cx="3127779" cy="430887"/>
          </a:xfrm>
          <a:prstGeom prst="rect">
            <a:avLst/>
          </a:prstGeom>
          <a:noFill/>
          <a:ln w="9525">
            <a:noFill/>
            <a:miter lim="800000"/>
          </a:ln>
        </p:spPr>
        <p:txBody>
          <a:bodyPr wrap="non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8086</a:t>
            </a:r>
            <a:r>
              <a:rPr lang="zh-CN" altLang="en-US" sz="2200" dirty="0">
                <a:solidFill>
                  <a:srgbClr val="FF0000"/>
                </a:solidFill>
                <a:latin typeface="Helvetica 35 Thin"/>
              </a:rPr>
              <a:t>和</a:t>
            </a:r>
            <a:r>
              <a:rPr lang="en-US" altLang="zh-CN" sz="2200" dirty="0">
                <a:solidFill>
                  <a:srgbClr val="FF0000"/>
                </a:solidFill>
                <a:latin typeface="+mn-lt"/>
              </a:rPr>
              <a:t>8088 </a:t>
            </a:r>
            <a:r>
              <a:rPr lang="en-US" altLang="zh-CN" sz="2200" dirty="0">
                <a:solidFill>
                  <a:srgbClr val="FF0000"/>
                </a:solidFill>
              </a:rPr>
              <a:t>(1978)</a:t>
            </a:r>
            <a:endParaRPr lang="zh-CN" altLang="en-US" sz="2200" dirty="0">
              <a:solidFill>
                <a:srgbClr val="FF0000"/>
              </a:solidFill>
            </a:endParaRPr>
          </a:p>
        </p:txBody>
      </p:sp>
      <p:sp>
        <p:nvSpPr>
          <p:cNvPr id="15369" name="Text Box 3"/>
          <p:cNvSpPr txBox="1">
            <a:spLocks noChangeArrowheads="1"/>
          </p:cNvSpPr>
          <p:nvPr/>
        </p:nvSpPr>
        <p:spPr bwMode="auto">
          <a:xfrm>
            <a:off x="5549617" y="5337212"/>
            <a:ext cx="2350323" cy="430887"/>
          </a:xfrm>
          <a:prstGeom prst="rect">
            <a:avLst/>
          </a:prstGeom>
          <a:noFill/>
          <a:ln w="9525">
            <a:noFill/>
            <a:miter lim="800000"/>
          </a:ln>
        </p:spPr>
        <p:txBody>
          <a:bodyPr wrap="non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80386 </a:t>
            </a:r>
            <a:r>
              <a:rPr lang="en-US" altLang="zh-CN" sz="2000" dirty="0">
                <a:solidFill>
                  <a:srgbClr val="FF0000"/>
                </a:solidFill>
              </a:rPr>
              <a:t>(1986)</a:t>
            </a:r>
            <a:endParaRPr lang="zh-CN" altLang="en-US" sz="2000" dirty="0">
              <a:solidFill>
                <a:srgbClr val="FF0000"/>
              </a:solidFill>
            </a:endParaRPr>
          </a:p>
        </p:txBody>
      </p:sp>
      <p:sp>
        <p:nvSpPr>
          <p:cNvPr id="15370" name="Text Box 3"/>
          <p:cNvSpPr txBox="1">
            <a:spLocks noChangeArrowheads="1"/>
          </p:cNvSpPr>
          <p:nvPr/>
        </p:nvSpPr>
        <p:spPr bwMode="auto">
          <a:xfrm>
            <a:off x="6053211" y="4546285"/>
            <a:ext cx="2350323"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80286 </a:t>
            </a:r>
            <a:r>
              <a:rPr lang="en-US" altLang="zh-CN" sz="2000" dirty="0">
                <a:solidFill>
                  <a:srgbClr val="FF0000"/>
                </a:solidFill>
              </a:rPr>
              <a:t>(1982)</a:t>
            </a:r>
            <a:endParaRPr lang="zh-CN" altLang="en-US" sz="2000" dirty="0">
              <a:solidFill>
                <a:srgbClr val="FF0000"/>
              </a:solidFill>
            </a:endParaRPr>
          </a:p>
        </p:txBody>
      </p:sp>
      <p:sp>
        <p:nvSpPr>
          <p:cNvPr id="2" name="TextBox 1"/>
          <p:cNvSpPr txBox="1"/>
          <p:nvPr/>
        </p:nvSpPr>
        <p:spPr>
          <a:xfrm>
            <a:off x="2737102" y="1700808"/>
            <a:ext cx="2812516" cy="523220"/>
          </a:xfrm>
          <a:prstGeom prst="rect">
            <a:avLst/>
          </a:prstGeom>
          <a:noFill/>
        </p:spPr>
        <p:txBody>
          <a:bodyPr wrap="square" rtlCol="0">
            <a:spAutoFit/>
          </a:bodyPr>
          <a:lstStyle/>
          <a:p>
            <a:r>
              <a:rPr lang="en-US" altLang="zh-CN" sz="2800" dirty="0">
                <a:solidFill>
                  <a:srgbClr val="FF0000"/>
                </a:solidFill>
                <a:latin typeface="+mn-lt"/>
              </a:rPr>
              <a:t>Intel</a:t>
            </a:r>
            <a:r>
              <a:rPr lang="en-US" altLang="zh-CN" dirty="0">
                <a:solidFill>
                  <a:srgbClr val="FF0000"/>
                </a:solidFill>
                <a:latin typeface="+mn-lt"/>
              </a:rPr>
              <a:t> </a:t>
            </a:r>
            <a:r>
              <a:rPr lang="en-US" altLang="zh-CN" sz="2800" dirty="0">
                <a:solidFill>
                  <a:srgbClr val="FF0000"/>
                </a:solidFill>
                <a:latin typeface="+mn-lt"/>
              </a:rPr>
              <a:t>4004 (1971)</a:t>
            </a:r>
            <a:endParaRPr lang="zh-CN" altLang="en-US" sz="2800" dirty="0">
              <a:solidFill>
                <a:srgbClr val="FF0000"/>
              </a:solidFill>
              <a:latin typeface="+mn-lt"/>
            </a:endParaRPr>
          </a:p>
        </p:txBody>
      </p:sp>
      <p:sp>
        <p:nvSpPr>
          <p:cNvPr id="5" name="TextBox 4"/>
          <p:cNvSpPr txBox="1"/>
          <p:nvPr/>
        </p:nvSpPr>
        <p:spPr>
          <a:xfrm>
            <a:off x="121785" y="4293096"/>
            <a:ext cx="3262083" cy="430887"/>
          </a:xfrm>
          <a:prstGeom prst="rect">
            <a:avLst/>
          </a:prstGeom>
          <a:noFill/>
        </p:spPr>
        <p:txBody>
          <a:bodyPr wrap="square" rtlCol="0">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Pro </a:t>
            </a:r>
            <a:r>
              <a:rPr lang="en-US" altLang="zh-CN" sz="2200" dirty="0">
                <a:solidFill>
                  <a:srgbClr val="FF0000"/>
                </a:solidFill>
              </a:rPr>
              <a:t>(1995)</a:t>
            </a:r>
            <a:endParaRPr lang="zh-CN" altLang="en-US" sz="2200" dirty="0">
              <a:solidFill>
                <a:srgbClr val="FF0000"/>
              </a:solidFill>
            </a:endParaRPr>
          </a:p>
        </p:txBody>
      </p:sp>
      <p:sp>
        <p:nvSpPr>
          <p:cNvPr id="8" name="矩形 7"/>
          <p:cNvSpPr/>
          <p:nvPr/>
        </p:nvSpPr>
        <p:spPr>
          <a:xfrm>
            <a:off x="385175" y="2672916"/>
            <a:ext cx="2877454"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Celeron </a:t>
            </a:r>
            <a:r>
              <a:rPr lang="en-US" altLang="zh-CN" sz="2200" dirty="0">
                <a:solidFill>
                  <a:srgbClr val="FF0000"/>
                </a:solidFill>
              </a:rPr>
              <a:t>(1998.3)</a:t>
            </a:r>
            <a:endParaRPr lang="zh-CN" altLang="en-US" sz="2200" dirty="0">
              <a:solidFill>
                <a:srgbClr val="FF0000"/>
              </a:solidFill>
            </a:endParaRPr>
          </a:p>
        </p:txBody>
      </p:sp>
      <p:sp>
        <p:nvSpPr>
          <p:cNvPr id="10" name="矩形 9"/>
          <p:cNvSpPr/>
          <p:nvPr/>
        </p:nvSpPr>
        <p:spPr>
          <a:xfrm>
            <a:off x="143508" y="3501008"/>
            <a:ext cx="3097323"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II </a:t>
            </a:r>
            <a:r>
              <a:rPr lang="en-US" altLang="zh-CN" sz="2200" dirty="0">
                <a:solidFill>
                  <a:srgbClr val="FF0000"/>
                </a:solidFill>
              </a:rPr>
              <a:t>(1997)</a:t>
            </a:r>
            <a:endParaRPr lang="zh-CN" altLang="en-US" sz="2200" dirty="0">
              <a:solidFill>
                <a:srgbClr val="FF0000"/>
              </a:solidFill>
            </a:endParaRPr>
          </a:p>
        </p:txBody>
      </p:sp>
      <p:sp>
        <p:nvSpPr>
          <p:cNvPr id="13" name="矩形 12"/>
          <p:cNvSpPr/>
          <p:nvPr/>
        </p:nvSpPr>
        <p:spPr>
          <a:xfrm>
            <a:off x="1529529" y="2008320"/>
            <a:ext cx="364202" cy="523220"/>
          </a:xfrm>
          <a:prstGeom prst="rect">
            <a:avLst/>
          </a:prstGeom>
        </p:spPr>
        <p:txBody>
          <a:bodyPr wrap="none">
            <a:spAutoFit/>
          </a:bodyPr>
          <a:lstStyle/>
          <a:p>
            <a:r>
              <a:rPr lang="en-US" altLang="zh-CN" sz="2800" dirty="0">
                <a:solidFill>
                  <a:srgbClr val="FFFFFF"/>
                </a:solidFill>
              </a:rPr>
              <a:t> </a:t>
            </a:r>
            <a:endParaRPr lang="zh-CN" altLang="en-US" dirty="0"/>
          </a:p>
        </p:txBody>
      </p:sp>
      <p:sp>
        <p:nvSpPr>
          <p:cNvPr id="17"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20433700">
            <a:off x="3402279" y="2395746"/>
            <a:ext cx="2426653" cy="3134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363" name="Text Box 3"/>
          <p:cNvSpPr txBox="1">
            <a:spLocks noChangeArrowheads="1"/>
          </p:cNvSpPr>
          <p:nvPr/>
        </p:nvSpPr>
        <p:spPr bwMode="auto">
          <a:xfrm>
            <a:off x="605894" y="954306"/>
            <a:ext cx="4148893" cy="523220"/>
          </a:xfrm>
          <a:prstGeom prst="rect">
            <a:avLst/>
          </a:prstGeom>
          <a:noFill/>
          <a:ln w="9525">
            <a:noFill/>
            <a:miter lim="800000"/>
          </a:ln>
        </p:spPr>
        <p:txBody>
          <a:bodyPr wrap="none">
            <a:spAutoFit/>
          </a:bodyPr>
          <a:lstStyle/>
          <a:p>
            <a:r>
              <a:rPr lang="en-US" altLang="zh-CN" sz="2800" dirty="0">
                <a:solidFill>
                  <a:schemeClr val="bg2"/>
                </a:solidFill>
                <a:latin typeface="+mn-lt"/>
              </a:rPr>
              <a:t>Intel</a:t>
            </a:r>
            <a:r>
              <a:rPr lang="en-US" altLang="zh-CN" sz="2800" dirty="0">
                <a:solidFill>
                  <a:schemeClr val="bg2"/>
                </a:solidFill>
                <a:latin typeface="Helvetica 35 Thin"/>
              </a:rPr>
              <a:t> </a:t>
            </a:r>
            <a:r>
              <a:rPr lang="zh-CN" altLang="en-US" sz="2800" dirty="0">
                <a:solidFill>
                  <a:schemeClr val="bg2"/>
                </a:solidFill>
                <a:latin typeface="Helvetica 35 Thin"/>
              </a:rPr>
              <a:t>微处理器历史（</a:t>
            </a:r>
            <a:r>
              <a:rPr lang="en-US" altLang="zh-CN" sz="2800" dirty="0">
                <a:solidFill>
                  <a:schemeClr val="bg2"/>
                </a:solidFill>
                <a:latin typeface="+mn-lt"/>
              </a:rPr>
              <a:t>2</a:t>
            </a:r>
            <a:r>
              <a:rPr lang="zh-CN" altLang="en-US" sz="2800" dirty="0">
                <a:solidFill>
                  <a:schemeClr val="bg2"/>
                </a:solidFill>
                <a:latin typeface="Helvetica 35 Thin"/>
              </a:rPr>
              <a:t>）</a:t>
            </a:r>
            <a:endParaRPr lang="en-US" altLang="zh-CN" sz="2800" dirty="0">
              <a:solidFill>
                <a:schemeClr val="bg2"/>
              </a:solidFill>
              <a:latin typeface="Helvetica 35 Thin"/>
            </a:endParaRPr>
          </a:p>
        </p:txBody>
      </p:sp>
      <p:sp>
        <p:nvSpPr>
          <p:cNvPr id="15364" name="Text Box 3"/>
          <p:cNvSpPr txBox="1">
            <a:spLocks noChangeArrowheads="1"/>
          </p:cNvSpPr>
          <p:nvPr/>
        </p:nvSpPr>
        <p:spPr bwMode="auto">
          <a:xfrm>
            <a:off x="683568" y="5179440"/>
            <a:ext cx="3414717"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Atom</a:t>
            </a:r>
            <a:r>
              <a:rPr lang="zh-CN" altLang="en-US" sz="2200" dirty="0">
                <a:solidFill>
                  <a:schemeClr val="bg2"/>
                </a:solidFill>
                <a:latin typeface="Helvetica 35 Thin"/>
              </a:rPr>
              <a:t>（凌动</a:t>
            </a:r>
            <a:r>
              <a:rPr lang="en-US" altLang="zh-CN" sz="2200" dirty="0">
                <a:solidFill>
                  <a:schemeClr val="bg2"/>
                </a:solidFill>
                <a:latin typeface="Helvetica 35 Thin"/>
              </a:rPr>
              <a:t>,</a:t>
            </a:r>
            <a:r>
              <a:rPr lang="en-US" altLang="zh-CN" sz="2200" dirty="0">
                <a:solidFill>
                  <a:srgbClr val="FF0000"/>
                </a:solidFill>
                <a:latin typeface="+mn-lt"/>
              </a:rPr>
              <a:t>2008</a:t>
            </a:r>
            <a:r>
              <a:rPr lang="zh-CN" altLang="en-US" sz="2200" dirty="0">
                <a:solidFill>
                  <a:schemeClr val="bg2"/>
                </a:solidFill>
                <a:latin typeface="Helvetica 35 Thin"/>
              </a:rPr>
              <a:t>）</a:t>
            </a:r>
            <a:endParaRPr lang="en-US" altLang="zh-CN" sz="2200" dirty="0">
              <a:solidFill>
                <a:schemeClr val="bg2"/>
              </a:solidFill>
              <a:latin typeface="Helvetica 35 Thin"/>
            </a:endParaRPr>
          </a:p>
        </p:txBody>
      </p:sp>
      <p:sp>
        <p:nvSpPr>
          <p:cNvPr id="15365" name="Text Box 3"/>
          <p:cNvSpPr txBox="1">
            <a:spLocks noChangeArrowheads="1"/>
          </p:cNvSpPr>
          <p:nvPr/>
        </p:nvSpPr>
        <p:spPr bwMode="auto">
          <a:xfrm>
            <a:off x="2663788" y="5889042"/>
            <a:ext cx="3903376"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2 Duo</a:t>
            </a:r>
            <a:r>
              <a:rPr lang="en-US" altLang="zh-CN" sz="2200" dirty="0">
                <a:solidFill>
                  <a:schemeClr val="bg2"/>
                </a:solidFill>
                <a:latin typeface="Helvetica 35 Thin"/>
              </a:rPr>
              <a:t>(</a:t>
            </a:r>
            <a:r>
              <a:rPr lang="zh-CN" altLang="en-US" sz="2200" dirty="0">
                <a:solidFill>
                  <a:schemeClr val="bg2"/>
                </a:solidFill>
                <a:latin typeface="Helvetica 35 Thin"/>
              </a:rPr>
              <a:t>酷睿</a:t>
            </a:r>
            <a:r>
              <a:rPr lang="en-US" altLang="zh-CN" sz="2200" dirty="0">
                <a:solidFill>
                  <a:schemeClr val="bg2"/>
                </a:solidFill>
                <a:latin typeface="Helvetica 35 Thin"/>
              </a:rPr>
              <a:t>,</a:t>
            </a:r>
            <a:r>
              <a:rPr lang="en-US" altLang="zh-CN" sz="2200" dirty="0">
                <a:solidFill>
                  <a:srgbClr val="FF0000"/>
                </a:solidFill>
                <a:latin typeface="+mn-lt"/>
              </a:rPr>
              <a:t>2006</a:t>
            </a:r>
            <a:r>
              <a:rPr lang="en-US" altLang="zh-CN" sz="2200" dirty="0">
                <a:solidFill>
                  <a:schemeClr val="bg2"/>
                </a:solidFill>
                <a:latin typeface="Helvetica 35 Thin"/>
              </a:rPr>
              <a:t>)</a:t>
            </a:r>
          </a:p>
        </p:txBody>
      </p:sp>
      <p:sp>
        <p:nvSpPr>
          <p:cNvPr id="15366" name="Text Box 3"/>
          <p:cNvSpPr txBox="1">
            <a:spLocks noChangeArrowheads="1"/>
          </p:cNvSpPr>
          <p:nvPr/>
        </p:nvSpPr>
        <p:spPr bwMode="auto">
          <a:xfrm>
            <a:off x="5616125" y="2545740"/>
            <a:ext cx="3348994"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III </a:t>
            </a:r>
            <a:r>
              <a:rPr lang="en-US" altLang="zh-CN" sz="2200" dirty="0">
                <a:solidFill>
                  <a:srgbClr val="FF0000"/>
                </a:solidFill>
              </a:rPr>
              <a:t>(1999)</a:t>
            </a:r>
            <a:r>
              <a:rPr lang="en-US" altLang="zh-CN" sz="2200" dirty="0">
                <a:solidFill>
                  <a:schemeClr val="bg2"/>
                </a:solidFill>
                <a:latin typeface="Helvetica 35 Thin"/>
              </a:rPr>
              <a:t> </a:t>
            </a:r>
          </a:p>
        </p:txBody>
      </p:sp>
      <p:sp>
        <p:nvSpPr>
          <p:cNvPr id="15367" name="Text Box 3"/>
          <p:cNvSpPr txBox="1">
            <a:spLocks noChangeArrowheads="1"/>
          </p:cNvSpPr>
          <p:nvPr/>
        </p:nvSpPr>
        <p:spPr bwMode="auto">
          <a:xfrm>
            <a:off x="2483768" y="1717648"/>
            <a:ext cx="3701847"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Celeron</a:t>
            </a:r>
            <a:r>
              <a:rPr lang="en-US" altLang="zh-CN" sz="2200" dirty="0">
                <a:solidFill>
                  <a:schemeClr val="bg2"/>
                </a:solidFill>
                <a:latin typeface="Helvetica 35 Thin"/>
              </a:rPr>
              <a:t> </a:t>
            </a:r>
            <a:r>
              <a:rPr lang="en-US" altLang="zh-CN" sz="2200" dirty="0">
                <a:solidFill>
                  <a:schemeClr val="bg2"/>
                </a:solidFill>
                <a:latin typeface="+mn-lt"/>
              </a:rPr>
              <a:t>300A </a:t>
            </a:r>
            <a:r>
              <a:rPr lang="en-US" altLang="zh-CN" sz="2200" dirty="0">
                <a:solidFill>
                  <a:srgbClr val="FF0000"/>
                </a:solidFill>
              </a:rPr>
              <a:t>(1998.8)</a:t>
            </a:r>
            <a:r>
              <a:rPr lang="en-US" altLang="zh-CN" sz="2200" dirty="0">
                <a:solidFill>
                  <a:schemeClr val="bg2"/>
                </a:solidFill>
                <a:latin typeface="+mn-lt"/>
              </a:rPr>
              <a:t> </a:t>
            </a:r>
          </a:p>
        </p:txBody>
      </p:sp>
      <p:sp>
        <p:nvSpPr>
          <p:cNvPr id="15368" name="Text Box 3"/>
          <p:cNvSpPr txBox="1">
            <a:spLocks noChangeArrowheads="1"/>
          </p:cNvSpPr>
          <p:nvPr/>
        </p:nvSpPr>
        <p:spPr bwMode="auto">
          <a:xfrm>
            <a:off x="6099706" y="3498121"/>
            <a:ext cx="3020379"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4 </a:t>
            </a:r>
            <a:r>
              <a:rPr lang="en-US" altLang="zh-CN" sz="2200" dirty="0">
                <a:solidFill>
                  <a:srgbClr val="FF0000"/>
                </a:solidFill>
              </a:rPr>
              <a:t>(2000)</a:t>
            </a:r>
            <a:endParaRPr lang="zh-CN" altLang="en-US" sz="2200" dirty="0">
              <a:solidFill>
                <a:srgbClr val="FF0000"/>
              </a:solidFill>
            </a:endParaRPr>
          </a:p>
        </p:txBody>
      </p:sp>
      <p:sp>
        <p:nvSpPr>
          <p:cNvPr id="15369" name="Text Box 3"/>
          <p:cNvSpPr txBox="1">
            <a:spLocks noChangeArrowheads="1"/>
          </p:cNvSpPr>
          <p:nvPr/>
        </p:nvSpPr>
        <p:spPr bwMode="auto">
          <a:xfrm>
            <a:off x="5536310" y="5193196"/>
            <a:ext cx="3155031" cy="430887"/>
          </a:xfrm>
          <a:prstGeom prst="rect">
            <a:avLst/>
          </a:prstGeom>
          <a:noFill/>
          <a:ln w="9525">
            <a:noFill/>
            <a:miter lim="800000"/>
          </a:ln>
        </p:spPr>
        <p:txBody>
          <a:bodyPr wrap="non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Pentium</a:t>
            </a:r>
            <a:r>
              <a:rPr lang="en-US" altLang="zh-CN" sz="2200" dirty="0">
                <a:solidFill>
                  <a:srgbClr val="FF0000"/>
                </a:solidFill>
                <a:latin typeface="Helvetica 35 Thin"/>
              </a:rPr>
              <a:t> </a:t>
            </a:r>
            <a:r>
              <a:rPr lang="en-US" altLang="zh-CN" sz="2200" dirty="0">
                <a:solidFill>
                  <a:srgbClr val="FF0000"/>
                </a:solidFill>
                <a:latin typeface="+mn-lt"/>
              </a:rPr>
              <a:t>D</a:t>
            </a:r>
            <a:r>
              <a:rPr lang="en-US" altLang="zh-CN" sz="2200" dirty="0">
                <a:solidFill>
                  <a:srgbClr val="FF0000"/>
                </a:solidFill>
                <a:latin typeface="Helvetica 35 Thin"/>
              </a:rPr>
              <a:t> </a:t>
            </a:r>
            <a:r>
              <a:rPr lang="en-US" altLang="zh-CN" sz="2200" dirty="0">
                <a:solidFill>
                  <a:srgbClr val="FF0000"/>
                </a:solidFill>
              </a:rPr>
              <a:t>(2005)</a:t>
            </a:r>
            <a:endParaRPr lang="zh-CN" altLang="en-US" sz="2200" dirty="0">
              <a:solidFill>
                <a:srgbClr val="FF0000"/>
              </a:solidFill>
            </a:endParaRPr>
          </a:p>
        </p:txBody>
      </p:sp>
      <p:sp>
        <p:nvSpPr>
          <p:cNvPr id="15370" name="Text Box 3"/>
          <p:cNvSpPr txBox="1">
            <a:spLocks noChangeArrowheads="1"/>
          </p:cNvSpPr>
          <p:nvPr/>
        </p:nvSpPr>
        <p:spPr bwMode="auto">
          <a:xfrm>
            <a:off x="6012160" y="4414049"/>
            <a:ext cx="3145413"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M </a:t>
            </a:r>
            <a:r>
              <a:rPr lang="en-US" altLang="zh-CN" sz="2200" dirty="0">
                <a:solidFill>
                  <a:srgbClr val="FF0000"/>
                </a:solidFill>
              </a:rPr>
              <a:t>(2003)</a:t>
            </a:r>
            <a:endParaRPr lang="zh-CN" altLang="en-US" sz="2200" dirty="0">
              <a:solidFill>
                <a:srgbClr val="FF0000"/>
              </a:solidFill>
            </a:endParaRPr>
          </a:p>
        </p:txBody>
      </p:sp>
      <p:sp>
        <p:nvSpPr>
          <p:cNvPr id="5" name="TextBox 4"/>
          <p:cNvSpPr txBox="1"/>
          <p:nvPr/>
        </p:nvSpPr>
        <p:spPr>
          <a:xfrm>
            <a:off x="289192" y="4357698"/>
            <a:ext cx="2660712" cy="430887"/>
          </a:xfrm>
          <a:prstGeom prst="rect">
            <a:avLst/>
          </a:prstGeom>
          <a:noFill/>
        </p:spPr>
        <p:txBody>
          <a:bodyPr wrap="square" rtlCol="0">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i7 </a:t>
            </a:r>
            <a:r>
              <a:rPr lang="en-US" altLang="zh-CN" sz="2200" dirty="0">
                <a:solidFill>
                  <a:srgbClr val="FF0000"/>
                </a:solidFill>
              </a:rPr>
              <a:t>(2008)</a:t>
            </a:r>
            <a:r>
              <a:rPr lang="en-US" altLang="zh-CN" sz="2200" dirty="0">
                <a:solidFill>
                  <a:schemeClr val="bg2"/>
                </a:solidFill>
                <a:latin typeface="Helvetica 35 Thin"/>
              </a:rPr>
              <a:t> </a:t>
            </a:r>
            <a:endParaRPr lang="zh-CN" altLang="en-US" sz="2200" dirty="0">
              <a:solidFill>
                <a:schemeClr val="bg2"/>
              </a:solidFill>
              <a:latin typeface="+mn-lt"/>
            </a:endParaRPr>
          </a:p>
        </p:txBody>
      </p:sp>
      <p:sp>
        <p:nvSpPr>
          <p:cNvPr id="8" name="矩形 7"/>
          <p:cNvSpPr/>
          <p:nvPr/>
        </p:nvSpPr>
        <p:spPr>
          <a:xfrm>
            <a:off x="349809" y="2545740"/>
            <a:ext cx="2667462"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i3 </a:t>
            </a:r>
            <a:r>
              <a:rPr lang="en-US" altLang="zh-CN" sz="2200" dirty="0">
                <a:solidFill>
                  <a:srgbClr val="FF0000"/>
                </a:solidFill>
              </a:rPr>
              <a:t>(2010)</a:t>
            </a:r>
            <a:endParaRPr lang="zh-CN" altLang="en-US" sz="2200" dirty="0">
              <a:solidFill>
                <a:schemeClr val="bg2"/>
              </a:solidFill>
              <a:latin typeface="+mn-lt"/>
            </a:endParaRPr>
          </a:p>
        </p:txBody>
      </p:sp>
      <p:sp>
        <p:nvSpPr>
          <p:cNvPr id="10" name="矩形 9"/>
          <p:cNvSpPr/>
          <p:nvPr/>
        </p:nvSpPr>
        <p:spPr>
          <a:xfrm>
            <a:off x="289192" y="3429206"/>
            <a:ext cx="2667462"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i5</a:t>
            </a:r>
            <a:r>
              <a:rPr lang="en-US" altLang="zh-CN" sz="2200" dirty="0">
                <a:solidFill>
                  <a:srgbClr val="FF0000"/>
                </a:solidFill>
              </a:rPr>
              <a:t> (2009)</a:t>
            </a:r>
            <a:endParaRPr lang="zh-CN" altLang="en-US" sz="2200" dirty="0">
              <a:solidFill>
                <a:schemeClr val="bg2"/>
              </a:solidFill>
              <a:latin typeface="+mn-lt"/>
            </a:endParaRPr>
          </a:p>
        </p:txBody>
      </p:sp>
      <p:sp>
        <p:nvSpPr>
          <p:cNvPr id="15"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0" y="2873375"/>
            <a:ext cx="9144000" cy="701675"/>
          </a:xfrm>
          <a:prstGeom prst="rect">
            <a:avLst/>
          </a:prstGeom>
          <a:noFill/>
          <a:ln w="9525">
            <a:noFill/>
            <a:miter lim="800000"/>
          </a:ln>
        </p:spPr>
        <p:txBody>
          <a:bodyPr>
            <a:spAutoFit/>
          </a:bodyPr>
          <a:lstStyle/>
          <a:p>
            <a:pPr algn="ctr"/>
            <a:endParaRPr lang="en-US" altLang="zh-CN" sz="4000" dirty="0">
              <a:solidFill>
                <a:srgbClr val="E46C0A"/>
              </a:solidFill>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860032" y="1891665"/>
            <a:ext cx="4020976" cy="301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1540" y="1020306"/>
            <a:ext cx="4428492" cy="5144998"/>
          </a:xfrm>
          <a:prstGeom prst="rect">
            <a:avLst/>
          </a:prstGeom>
          <a:noFill/>
        </p:spPr>
        <p:txBody>
          <a:bodyPr wrap="square" rtlCol="0">
            <a:spAutoFit/>
          </a:bodyPr>
          <a:lstStyle/>
          <a:p>
            <a:pPr>
              <a:lnSpc>
                <a:spcPct val="115000"/>
              </a:lnSpc>
              <a:spcAft>
                <a:spcPts val="1000"/>
              </a:spcAft>
            </a:pPr>
            <a:r>
              <a:rPr lang="en-US" altLang="zh-CN" sz="2000" b="0" dirty="0">
                <a:latin typeface="Calibri" panose="020F0502020204030204"/>
                <a:ea typeface="宋体" panose="02010600030101010101" pitchFamily="2" charset="-122"/>
                <a:cs typeface="Times New Roman" panose="02020603050405020304"/>
              </a:rPr>
              <a:t>Intel 4004 </a:t>
            </a:r>
            <a:r>
              <a:rPr lang="zh-CN" altLang="zh-CN" sz="2000" b="0" dirty="0">
                <a:latin typeface="Calibri" panose="020F0502020204030204"/>
                <a:ea typeface="宋体" panose="02010600030101010101" pitchFamily="2" charset="-122"/>
                <a:cs typeface="Times New Roman" panose="02020603050405020304"/>
              </a:rPr>
              <a:t>微处理器</a:t>
            </a: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发布时间：英特尔在</a:t>
            </a:r>
            <a:r>
              <a:rPr lang="en-US" altLang="zh-CN" sz="2000" b="0" dirty="0">
                <a:latin typeface="Calibri" panose="020F0502020204030204"/>
                <a:ea typeface="宋体" panose="02010600030101010101" pitchFamily="2" charset="-122"/>
                <a:cs typeface="Times New Roman" panose="02020603050405020304"/>
              </a:rPr>
              <a:t>1971</a:t>
            </a:r>
            <a:r>
              <a:rPr lang="zh-CN" altLang="zh-CN" sz="2000" b="0" dirty="0">
                <a:latin typeface="Calibri" panose="020F0502020204030204"/>
                <a:ea typeface="宋体" panose="02010600030101010101" pitchFamily="2" charset="-122"/>
                <a:cs typeface="Times New Roman" panose="02020603050405020304"/>
              </a:rPr>
              <a:t>年</a:t>
            </a:r>
            <a:r>
              <a:rPr lang="en-US" altLang="zh-CN" sz="2000" b="0" dirty="0">
                <a:latin typeface="Calibri" panose="020F0502020204030204"/>
                <a:ea typeface="宋体" panose="02010600030101010101" pitchFamily="2" charset="-122"/>
                <a:cs typeface="Times New Roman" panose="02020603050405020304"/>
              </a:rPr>
              <a:t>11</a:t>
            </a:r>
            <a:r>
              <a:rPr lang="zh-CN" altLang="zh-CN" sz="2000" b="0" dirty="0">
                <a:latin typeface="Calibri" panose="020F0502020204030204"/>
                <a:ea typeface="宋体" panose="02010600030101010101" pitchFamily="2" charset="-122"/>
                <a:cs typeface="Times New Roman" panose="02020603050405020304"/>
              </a:rPr>
              <a:t>月</a:t>
            </a:r>
            <a:r>
              <a:rPr lang="en-US" altLang="zh-CN" sz="2000" b="0" dirty="0">
                <a:latin typeface="Calibri" panose="020F0502020204030204"/>
                <a:ea typeface="宋体" panose="02010600030101010101" pitchFamily="2" charset="-122"/>
                <a:cs typeface="Times New Roman" panose="02020603050405020304"/>
              </a:rPr>
              <a:t>15</a:t>
            </a:r>
            <a:r>
              <a:rPr lang="zh-CN" altLang="zh-CN" sz="2000" b="0" dirty="0">
                <a:latin typeface="Calibri" panose="020F0502020204030204"/>
                <a:ea typeface="宋体" panose="02010600030101010101" pitchFamily="2" charset="-122"/>
                <a:cs typeface="Times New Roman" panose="02020603050405020304"/>
              </a:rPr>
              <a:t>日向全球市场推出</a:t>
            </a:r>
            <a:r>
              <a:rPr lang="zh-CN" altLang="en-US" sz="2000" b="0" dirty="0">
                <a:latin typeface="Calibri" panose="020F0502020204030204"/>
                <a:ea typeface="宋体" panose="02010600030101010101" pitchFamily="2" charset="-122"/>
                <a:cs typeface="Times New Roman" panose="02020603050405020304"/>
              </a:rPr>
              <a:t>。</a:t>
            </a:r>
            <a:endParaRPr lang="zh-CN" altLang="zh-CN" sz="2000" b="0" dirty="0">
              <a:latin typeface="Calibri" panose="020F0502020204030204"/>
              <a:ea typeface="宋体" panose="02010600030101010101" pitchFamily="2" charset="-122"/>
              <a:cs typeface="Times New Roman" panose="02020603050405020304"/>
            </a:endParaRP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其晶体管数目：约为</a:t>
            </a:r>
            <a:r>
              <a:rPr lang="en-US" altLang="zh-CN" sz="2000" b="0" dirty="0">
                <a:latin typeface="Calibri" panose="020F0502020204030204"/>
                <a:ea typeface="宋体" panose="02010600030101010101" pitchFamily="2" charset="-122"/>
                <a:cs typeface="Times New Roman" panose="02020603050405020304"/>
              </a:rPr>
              <a:t>2250</a:t>
            </a:r>
            <a:r>
              <a:rPr lang="zh-CN" altLang="zh-CN" sz="2000" b="0" dirty="0">
                <a:latin typeface="Calibri" panose="020F0502020204030204"/>
                <a:ea typeface="宋体" panose="02010600030101010101" pitchFamily="2" charset="-122"/>
                <a:cs typeface="Times New Roman" panose="02020603050405020304"/>
              </a:rPr>
              <a:t>颗。</a:t>
            </a: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特征：</a:t>
            </a: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频率</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前端总线</a:t>
            </a:r>
            <a:r>
              <a:rPr lang="en-US" altLang="zh-CN" sz="2000" b="0" dirty="0">
                <a:latin typeface="Calibri" panose="020F0502020204030204"/>
                <a:ea typeface="宋体" panose="02010600030101010101" pitchFamily="2" charset="-122"/>
                <a:cs typeface="Times New Roman" panose="02020603050405020304"/>
              </a:rPr>
              <a:t> : 108KHZ/ 0.74MHz (4bit)</a:t>
            </a:r>
            <a:endParaRPr lang="zh-CN" altLang="zh-CN" sz="2000" b="0" dirty="0">
              <a:latin typeface="Calibri" panose="020F0502020204030204"/>
              <a:ea typeface="宋体" panose="02010600030101010101" pitchFamily="2" charset="-122"/>
              <a:cs typeface="Times New Roman" panose="02020603050405020304"/>
            </a:endParaRP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封装</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针脚数量</a:t>
            </a:r>
            <a:r>
              <a:rPr lang="en-US" altLang="zh-CN" sz="2000" b="0" dirty="0">
                <a:latin typeface="Calibri" panose="020F0502020204030204"/>
                <a:ea typeface="宋体" panose="02010600030101010101" pitchFamily="2" charset="-122"/>
                <a:cs typeface="Times New Roman" panose="02020603050405020304"/>
              </a:rPr>
              <a:t> : </a:t>
            </a:r>
            <a:r>
              <a:rPr lang="zh-CN" altLang="zh-CN" sz="2000" b="0" dirty="0">
                <a:latin typeface="Calibri" panose="020F0502020204030204"/>
                <a:ea typeface="宋体" panose="02010600030101010101" pitchFamily="2" charset="-122"/>
                <a:cs typeface="Times New Roman" panose="02020603050405020304"/>
              </a:rPr>
              <a:t>陶瓷</a:t>
            </a:r>
            <a:r>
              <a:rPr lang="en-US" altLang="zh-CN" sz="2000" b="0" dirty="0">
                <a:latin typeface="Calibri" panose="020F0502020204030204"/>
                <a:ea typeface="宋体" panose="02010600030101010101" pitchFamily="2" charset="-122"/>
                <a:cs typeface="Times New Roman" panose="02020603050405020304"/>
              </a:rPr>
              <a:t>DIP / 16</a:t>
            </a:r>
            <a:r>
              <a:rPr lang="zh-CN" altLang="zh-CN" sz="2000" b="0" dirty="0">
                <a:latin typeface="Calibri" panose="020F0502020204030204"/>
                <a:ea typeface="宋体" panose="02010600030101010101" pitchFamily="2" charset="-122"/>
                <a:cs typeface="Times New Roman" panose="02020603050405020304"/>
              </a:rPr>
              <a:t>针</a:t>
            </a: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核心技术</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晶体管数量</a:t>
            </a:r>
            <a:r>
              <a:rPr lang="en-US" altLang="zh-CN" sz="2000" b="0" dirty="0">
                <a:latin typeface="Calibri" panose="020F0502020204030204"/>
                <a:ea typeface="宋体" panose="02010600030101010101" pitchFamily="2" charset="-122"/>
                <a:cs typeface="Times New Roman" panose="02020603050405020304"/>
              </a:rPr>
              <a:t>: 10</a:t>
            </a:r>
            <a:r>
              <a:rPr lang="zh-CN" altLang="zh-CN" sz="2000" b="0" dirty="0">
                <a:latin typeface="Calibri" panose="020F0502020204030204"/>
                <a:ea typeface="宋体" panose="02010600030101010101" pitchFamily="2" charset="-122"/>
                <a:cs typeface="Times New Roman" panose="02020603050405020304"/>
              </a:rPr>
              <a:t>微米</a:t>
            </a:r>
            <a:r>
              <a:rPr lang="en-US" altLang="zh-CN" sz="2000" b="0" dirty="0">
                <a:latin typeface="Calibri" panose="020F0502020204030204"/>
                <a:ea typeface="宋体" panose="02010600030101010101" pitchFamily="2" charset="-122"/>
                <a:cs typeface="Times New Roman" panose="02020603050405020304"/>
              </a:rPr>
              <a:t> / 2250</a:t>
            </a:r>
            <a:endParaRPr lang="zh-CN" altLang="zh-CN" sz="2000" b="0" dirty="0">
              <a:latin typeface="Calibri" panose="020F0502020204030204"/>
              <a:ea typeface="宋体" panose="02010600030101010101" pitchFamily="2" charset="-122"/>
              <a:cs typeface="Times New Roman" panose="02020603050405020304"/>
            </a:endParaRPr>
          </a:p>
          <a:p>
            <a:endParaRPr lang="en-US" altLang="zh-CN" sz="2000" b="0" dirty="0">
              <a:latin typeface="Calibri" panose="020F0502020204030204"/>
              <a:ea typeface="宋体" panose="02010600030101010101" pitchFamily="2" charset="-122"/>
              <a:cs typeface="Times New Roman" panose="02020603050405020304"/>
            </a:endParaRPr>
          </a:p>
          <a:p>
            <a:r>
              <a:rPr lang="zh-CN" altLang="zh-CN" sz="2000" b="0" dirty="0">
                <a:latin typeface="Calibri" panose="020F0502020204030204"/>
                <a:ea typeface="宋体" panose="02010600030101010101" pitchFamily="2" charset="-122"/>
                <a:cs typeface="Times New Roman" panose="02020603050405020304"/>
              </a:rPr>
              <a:t>历史意义：</a:t>
            </a:r>
            <a:r>
              <a:rPr lang="zh-CN" altLang="zh-CN" sz="2000" dirty="0">
                <a:solidFill>
                  <a:srgbClr val="FF0000"/>
                </a:solidFill>
                <a:latin typeface="Calibri" panose="020F0502020204030204"/>
                <a:cs typeface="Times New Roman" panose="02020603050405020304"/>
              </a:rPr>
              <a:t>世界上第一款商用处理器</a:t>
            </a:r>
            <a:endParaRPr lang="zh-CN" altLang="en-US" sz="2000" dirty="0">
              <a:solidFill>
                <a:srgbClr val="FF0000"/>
              </a:solidFill>
            </a:endParaRPr>
          </a:p>
        </p:txBody>
      </p:sp>
      <p:sp>
        <p:nvSpPr>
          <p:cNvPr id="6"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136" y="3212976"/>
            <a:ext cx="4283968" cy="3169285"/>
          </a:xfrm>
          <a:prstGeom prst="rect">
            <a:avLst/>
          </a:prstGeom>
          <a:noFill/>
        </p:spPr>
        <p:txBody>
          <a:bodyPr wrap="square" rtlCol="0">
            <a:spAutoFit/>
          </a:bodyPr>
          <a:lstStyle/>
          <a:p>
            <a:r>
              <a:rPr lang="zh-CN" altLang="en-US" sz="2000" b="0" dirty="0"/>
              <a:t>发布时间：</a:t>
            </a:r>
            <a:r>
              <a:rPr lang="en-US" altLang="zh-CN" sz="2000" b="0" dirty="0"/>
              <a:t>1978</a:t>
            </a:r>
            <a:r>
              <a:rPr lang="zh-CN" altLang="en-US" sz="2000" b="0" dirty="0"/>
              <a:t>。</a:t>
            </a:r>
          </a:p>
          <a:p>
            <a:r>
              <a:rPr lang="zh-CN" altLang="en-US" sz="2000" b="0" dirty="0"/>
              <a:t>晶体管数量：约为</a:t>
            </a:r>
            <a:r>
              <a:rPr lang="en-US" altLang="zh-CN" sz="2000" b="0" dirty="0"/>
              <a:t>29000</a:t>
            </a:r>
            <a:r>
              <a:rPr lang="zh-CN" altLang="en-US" sz="2000" b="0" dirty="0"/>
              <a:t>。</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4.77MHZ</a:t>
            </a:r>
          </a:p>
          <a:p>
            <a:pPr marL="342900" indent="-342900">
              <a:buFont typeface="Wingdings" panose="05000000000000000000" pitchFamily="2" charset="2"/>
              <a:buChar char="u"/>
            </a:pPr>
            <a:r>
              <a:rPr lang="en-US" altLang="zh-CN" sz="2000" b="0" dirty="0"/>
              <a:t>16</a:t>
            </a:r>
            <a:r>
              <a:rPr lang="zh-CN" altLang="en-US" sz="2000" b="0" dirty="0"/>
              <a:t>位内部数据总线</a:t>
            </a:r>
            <a:r>
              <a:rPr lang="en-US" altLang="zh-CN" sz="2000" b="0" dirty="0"/>
              <a:t>+16</a:t>
            </a:r>
            <a:r>
              <a:rPr lang="zh-CN" altLang="en-US" sz="2000" b="0" dirty="0"/>
              <a:t>位外部数据总线</a:t>
            </a:r>
            <a:endParaRPr lang="en-US" altLang="zh-CN" sz="2000" b="0" dirty="0"/>
          </a:p>
          <a:p>
            <a:pPr marL="342900" indent="-342900">
              <a:buFont typeface="Wingdings" panose="05000000000000000000" pitchFamily="2" charset="2"/>
              <a:buChar char="u"/>
            </a:pPr>
            <a:r>
              <a:rPr lang="zh-CN" altLang="en-US" sz="2000" b="0" dirty="0"/>
              <a:t>寻址范围</a:t>
            </a:r>
            <a:r>
              <a:rPr lang="en-US" altLang="zh-CN" sz="2000" b="0" dirty="0"/>
              <a:t>1M</a:t>
            </a:r>
          </a:p>
          <a:p>
            <a:r>
              <a:rPr lang="zh-CN" altLang="en-US" sz="2000" b="0" dirty="0"/>
              <a:t>意义：</a:t>
            </a:r>
            <a:r>
              <a:rPr lang="en-US" altLang="zh-CN" sz="2000" dirty="0">
                <a:solidFill>
                  <a:srgbClr val="FF0000"/>
                </a:solidFill>
              </a:rPr>
              <a:t>8086/8088</a:t>
            </a:r>
            <a:r>
              <a:rPr lang="zh-CN" altLang="en-US" sz="2000" dirty="0">
                <a:solidFill>
                  <a:srgbClr val="FF0000"/>
                </a:solidFill>
              </a:rPr>
              <a:t>被广泛应用于</a:t>
            </a:r>
            <a:r>
              <a:rPr lang="en-US" altLang="zh-CN" sz="2000" dirty="0">
                <a:solidFill>
                  <a:srgbClr val="FF0000"/>
                </a:solidFill>
              </a:rPr>
              <a:t>IBM PC</a:t>
            </a:r>
            <a:r>
              <a:rPr lang="zh-CN" altLang="en-US" sz="2000" dirty="0">
                <a:solidFill>
                  <a:srgbClr val="FF0000"/>
                </a:solidFill>
              </a:rPr>
              <a:t>及一些兼容机，微机时代真正开始。</a:t>
            </a:r>
            <a:endParaRPr lang="en-US" altLang="zh-CN" sz="2000" dirty="0">
              <a:solidFill>
                <a:srgbClr val="FF0000"/>
              </a:solidFill>
            </a:endParaRPr>
          </a:p>
        </p:txBody>
      </p:sp>
      <p:pic>
        <p:nvPicPr>
          <p:cNvPr id="8" name="图片 7"/>
          <p:cNvPicPr/>
          <p:nvPr/>
        </p:nvPicPr>
        <p:blipFill rotWithShape="1">
          <a:blip r:embed="rId2">
            <a:extLst>
              <a:ext uri="{28A0092B-C50C-407E-A947-70E740481C1C}">
                <a14:useLocalDpi xmlns:a14="http://schemas.microsoft.com/office/drawing/2010/main" val="0"/>
              </a:ext>
            </a:extLst>
          </a:blip>
          <a:srcRect b="14785"/>
          <a:stretch>
            <a:fillRect/>
          </a:stretch>
        </p:blipFill>
        <p:spPr bwMode="auto">
          <a:xfrm>
            <a:off x="215516" y="3874"/>
            <a:ext cx="4510006" cy="3019425"/>
          </a:xfrm>
          <a:prstGeom prst="rect">
            <a:avLst/>
          </a:prstGeom>
          <a:ln>
            <a:noFill/>
          </a:ln>
        </p:spPr>
      </p:pic>
      <p:sp>
        <p:nvSpPr>
          <p:cNvPr id="10" name="TextBox 9"/>
          <p:cNvSpPr txBox="1"/>
          <p:nvPr/>
        </p:nvSpPr>
        <p:spPr>
          <a:xfrm>
            <a:off x="4644516" y="3176972"/>
            <a:ext cx="4355976" cy="3170099"/>
          </a:xfrm>
          <a:prstGeom prst="rect">
            <a:avLst/>
          </a:prstGeom>
          <a:noFill/>
        </p:spPr>
        <p:txBody>
          <a:bodyPr wrap="square" rtlCol="0">
            <a:spAutoFit/>
          </a:bodyPr>
          <a:lstStyle/>
          <a:p>
            <a:r>
              <a:rPr lang="zh-CN" altLang="en-US" sz="2000" b="0" dirty="0"/>
              <a:t>发布时间：</a:t>
            </a:r>
            <a:r>
              <a:rPr lang="en-US" altLang="zh-CN" sz="2000" b="0" dirty="0"/>
              <a:t>1985</a:t>
            </a:r>
            <a:r>
              <a:rPr lang="zh-CN" altLang="en-US" sz="2000" b="0" dirty="0"/>
              <a:t>年</a:t>
            </a:r>
            <a:r>
              <a:rPr lang="en-US" altLang="zh-CN" sz="2000" b="0" dirty="0"/>
              <a:t>10</a:t>
            </a:r>
            <a:r>
              <a:rPr lang="zh-CN" altLang="en-US" sz="2000" b="0" dirty="0"/>
              <a:t>月</a:t>
            </a:r>
            <a:r>
              <a:rPr lang="en-US" altLang="zh-CN" sz="2000" b="0" dirty="0"/>
              <a:t>17</a:t>
            </a:r>
            <a:r>
              <a:rPr lang="zh-CN" altLang="en-US" sz="2000" b="0" dirty="0"/>
              <a:t>日</a:t>
            </a:r>
          </a:p>
          <a:p>
            <a:r>
              <a:rPr lang="zh-CN" altLang="en-US" sz="2000" b="0" dirty="0"/>
              <a:t>晶体管数量：约为</a:t>
            </a:r>
            <a:r>
              <a:rPr lang="en-US" altLang="zh-CN" sz="2000" b="0" dirty="0"/>
              <a:t>27.5</a:t>
            </a:r>
            <a:r>
              <a:rPr lang="zh-CN" altLang="en-US" sz="2000" b="0" dirty="0"/>
              <a:t>万颗。</a:t>
            </a:r>
          </a:p>
          <a:p>
            <a:r>
              <a:rPr lang="zh-CN" altLang="en-US" sz="2000" b="0" dirty="0"/>
              <a:t>特征：</a:t>
            </a:r>
          </a:p>
          <a:p>
            <a:pPr marL="342900" indent="-342900">
              <a:buFont typeface="Wingdings" panose="05000000000000000000" pitchFamily="2" charset="2"/>
              <a:buChar char="u"/>
            </a:pPr>
            <a:r>
              <a:rPr lang="zh-CN" altLang="en-US" sz="2000" b="0" dirty="0"/>
              <a:t>主频：</a:t>
            </a:r>
            <a:r>
              <a:rPr lang="en-US" altLang="zh-CN" sz="2000" b="0" dirty="0"/>
              <a:t>12.5MHZ</a:t>
            </a:r>
          </a:p>
          <a:p>
            <a:pPr marL="342900" indent="-342900">
              <a:buFont typeface="Wingdings" panose="05000000000000000000" pitchFamily="2" charset="2"/>
              <a:buChar char="u"/>
            </a:pPr>
            <a:r>
              <a:rPr lang="en-US" altLang="zh-CN" sz="2000" b="0" dirty="0"/>
              <a:t>x86</a:t>
            </a:r>
            <a:r>
              <a:rPr lang="zh-CN" altLang="en-US" sz="2000" b="0" dirty="0"/>
              <a:t>处理器首款</a:t>
            </a:r>
            <a:r>
              <a:rPr lang="en-US" altLang="zh-CN" sz="2000" b="0" dirty="0"/>
              <a:t>32</a:t>
            </a:r>
            <a:r>
              <a:rPr lang="zh-CN" altLang="en-US" sz="2000" b="0" dirty="0"/>
              <a:t>位系统</a:t>
            </a:r>
          </a:p>
          <a:p>
            <a:pPr marL="342900" indent="-342900">
              <a:buFont typeface="Wingdings" panose="05000000000000000000" pitchFamily="2" charset="2"/>
              <a:buChar char="u"/>
            </a:pPr>
            <a:r>
              <a:rPr lang="zh-CN" altLang="en-US" sz="2000" b="0" dirty="0"/>
              <a:t>首次采用高速缓存（外置）解决内存速度瓶颈问题</a:t>
            </a:r>
          </a:p>
          <a:p>
            <a:pPr marL="342900" indent="-342900">
              <a:buFont typeface="Wingdings" panose="05000000000000000000" pitchFamily="2" charset="2"/>
              <a:buChar char="u"/>
            </a:pPr>
            <a:r>
              <a:rPr lang="zh-CN" altLang="en-US" sz="2000" b="0" dirty="0"/>
              <a:t>运算速度达到了前代产品的数倍</a:t>
            </a:r>
          </a:p>
          <a:p>
            <a:pPr marL="342900" indent="-342900">
              <a:buFont typeface="Wingdings" panose="05000000000000000000" pitchFamily="2" charset="2"/>
              <a:buChar char="u"/>
            </a:pPr>
            <a:r>
              <a:rPr lang="zh-CN" altLang="en-US" sz="2000" b="0" dirty="0"/>
              <a:t>寻址范围</a:t>
            </a:r>
            <a:r>
              <a:rPr lang="en-US" altLang="zh-CN" sz="2000" b="0" dirty="0"/>
              <a:t>4GB</a:t>
            </a:r>
            <a:r>
              <a:rPr lang="zh-CN" altLang="en-US" sz="2000" b="0" dirty="0"/>
              <a:t>，并可以管理</a:t>
            </a:r>
            <a:r>
              <a:rPr lang="en-US" altLang="zh-CN" sz="2000" b="0" dirty="0"/>
              <a:t>64TB</a:t>
            </a:r>
            <a:r>
              <a:rPr lang="zh-CN" altLang="en-US" sz="2000" b="0" dirty="0"/>
              <a:t>的虚拟存储空间</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964"/>
            <a:ext cx="4530441" cy="303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816" y="3644900"/>
            <a:ext cx="4223184" cy="2862322"/>
          </a:xfrm>
          <a:prstGeom prst="rect">
            <a:avLst/>
          </a:prstGeom>
          <a:noFill/>
        </p:spPr>
        <p:txBody>
          <a:bodyPr wrap="square" rtlCol="0">
            <a:spAutoFit/>
          </a:bodyPr>
          <a:lstStyle/>
          <a:p>
            <a:r>
              <a:rPr lang="zh-CN" altLang="zh-CN" sz="2000" b="0" dirty="0"/>
              <a:t>发布时间：</a:t>
            </a:r>
            <a:r>
              <a:rPr lang="en-US" altLang="zh-CN" sz="2000" b="0" dirty="0"/>
              <a:t>1993</a:t>
            </a:r>
            <a:r>
              <a:rPr lang="zh-CN" altLang="zh-CN" sz="2000" b="0" dirty="0"/>
              <a:t>年。</a:t>
            </a:r>
          </a:p>
          <a:p>
            <a:r>
              <a:rPr lang="zh-CN" altLang="zh-CN" sz="2000" b="0" dirty="0"/>
              <a:t>晶体管数量：</a:t>
            </a:r>
            <a:r>
              <a:rPr lang="zh-CN" altLang="en-US" sz="2000" b="0" dirty="0"/>
              <a:t>约</a:t>
            </a:r>
            <a:r>
              <a:rPr lang="zh-CN" altLang="zh-CN" sz="2000" b="0" dirty="0"/>
              <a:t>为</a:t>
            </a:r>
            <a:r>
              <a:rPr lang="en-US" altLang="zh-CN" sz="2000" b="0" dirty="0"/>
              <a:t>310</a:t>
            </a:r>
            <a:r>
              <a:rPr lang="zh-CN" altLang="zh-CN" sz="2000" b="0" dirty="0"/>
              <a:t>万颗。</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166MHZ</a:t>
            </a:r>
            <a:r>
              <a:rPr lang="zh-CN" altLang="en-US" sz="2000" b="0" dirty="0"/>
              <a:t>（最高</a:t>
            </a:r>
            <a:r>
              <a:rPr lang="en-US" altLang="zh-CN" sz="2000" b="0" dirty="0"/>
              <a:t>200MHZ</a:t>
            </a:r>
            <a:r>
              <a:rPr lang="zh-CN" altLang="en-US" sz="2000" b="0" dirty="0"/>
              <a:t>）</a:t>
            </a:r>
            <a:endParaRPr lang="en-US" altLang="zh-CN" sz="2000" b="0" dirty="0"/>
          </a:p>
          <a:p>
            <a:pPr marL="342900" indent="-342900">
              <a:buFont typeface="Wingdings" panose="05000000000000000000" pitchFamily="2" charset="2"/>
              <a:buChar char="u"/>
            </a:pPr>
            <a:r>
              <a:rPr lang="zh-CN" altLang="en-US" sz="2000" b="0" dirty="0"/>
              <a:t>内置了</a:t>
            </a:r>
            <a:r>
              <a:rPr lang="en-US" altLang="zh-CN" sz="2000" b="0" dirty="0"/>
              <a:t>16K</a:t>
            </a:r>
            <a:r>
              <a:rPr lang="zh-CN" altLang="en-US" sz="2000" b="0" dirty="0"/>
              <a:t>的一级缓存</a:t>
            </a:r>
            <a:endParaRPr lang="en-US" altLang="zh-CN" sz="2000" b="0" dirty="0"/>
          </a:p>
          <a:p>
            <a:pPr marL="342900" indent="-342900">
              <a:buFont typeface="Wingdings" panose="05000000000000000000" pitchFamily="2" charset="2"/>
              <a:buChar char="u"/>
            </a:pPr>
            <a:r>
              <a:rPr lang="zh-CN" altLang="en-US" sz="2000" b="0" dirty="0"/>
              <a:t>制造工艺优良，可超频性很好</a:t>
            </a:r>
            <a:endParaRPr lang="zh-CN" altLang="zh-CN" sz="2000" b="0" dirty="0"/>
          </a:p>
          <a:p>
            <a:r>
              <a:rPr lang="zh-CN" altLang="zh-CN" sz="2000" b="0" dirty="0"/>
              <a:t>历史意义：</a:t>
            </a:r>
            <a:r>
              <a:rPr lang="en-US" altLang="zh-CN" sz="2000" b="0" dirty="0"/>
              <a:t>Pentium</a:t>
            </a:r>
            <a:r>
              <a:rPr lang="zh-CN" altLang="zh-CN" sz="2000" b="0" dirty="0"/>
              <a:t>是</a:t>
            </a:r>
            <a:r>
              <a:rPr lang="en-US" altLang="zh-CN" sz="2000" b="0" dirty="0"/>
              <a:t>Intel</a:t>
            </a:r>
            <a:r>
              <a:rPr lang="zh-CN" altLang="zh-CN" sz="2000" b="0" dirty="0"/>
              <a:t>首个放弃利用数字来命名的处理器产品，在微架构上取得突破</a:t>
            </a:r>
            <a:r>
              <a:rPr lang="zh-CN" altLang="en-US" sz="2000" b="0" dirty="0"/>
              <a:t>。</a:t>
            </a:r>
          </a:p>
        </p:txBody>
      </p:sp>
      <p:pic>
        <p:nvPicPr>
          <p:cNvPr id="5" name="图片 4" descr="D:/教育部项目/免费新天地/20000601-6.jpg"/>
          <p:cNvPicPr>
            <a:picLocks noChangeAspect="1"/>
          </p:cNvPicPr>
          <p:nvPr/>
        </p:nvPicPr>
        <p:blipFill>
          <a:blip r:embed="rId2" r:link="rId3"/>
          <a:stretch>
            <a:fillRect/>
          </a:stretch>
        </p:blipFill>
        <p:spPr>
          <a:xfrm>
            <a:off x="467544" y="-9003"/>
            <a:ext cx="3456384" cy="3443676"/>
          </a:xfrm>
          <a:prstGeom prst="rect">
            <a:avLst/>
          </a:prstGeom>
          <a:noFill/>
          <a:ln w="9525">
            <a:noFill/>
          </a:ln>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6175"/>
          <a:stretch>
            <a:fillRect/>
          </a:stretch>
        </p:blipFill>
        <p:spPr bwMode="auto">
          <a:xfrm>
            <a:off x="4850916" y="16768"/>
            <a:ext cx="4176464" cy="351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86684" y="3699026"/>
            <a:ext cx="4223184" cy="2862322"/>
          </a:xfrm>
          <a:prstGeom prst="rect">
            <a:avLst/>
          </a:prstGeom>
          <a:noFill/>
        </p:spPr>
        <p:txBody>
          <a:bodyPr wrap="square" rtlCol="0">
            <a:spAutoFit/>
          </a:bodyPr>
          <a:lstStyle/>
          <a:p>
            <a:r>
              <a:rPr lang="zh-CN" altLang="zh-CN" sz="2000" b="0" dirty="0"/>
              <a:t>发布时间：</a:t>
            </a:r>
            <a:r>
              <a:rPr lang="en-US" altLang="zh-CN" sz="2000" b="0" dirty="0"/>
              <a:t>1998</a:t>
            </a:r>
            <a:r>
              <a:rPr lang="zh-CN" altLang="zh-CN" sz="2000" b="0" dirty="0"/>
              <a:t>年。</a:t>
            </a:r>
          </a:p>
          <a:p>
            <a:r>
              <a:rPr lang="zh-CN" altLang="zh-CN" sz="2000" b="0" dirty="0"/>
              <a:t>晶体管数量：</a:t>
            </a:r>
            <a:r>
              <a:rPr lang="zh-CN" altLang="en-US" sz="2000" b="0" dirty="0"/>
              <a:t>约</a:t>
            </a:r>
            <a:r>
              <a:rPr lang="zh-CN" altLang="zh-CN" sz="2000" b="0" dirty="0"/>
              <a:t>为</a:t>
            </a:r>
            <a:r>
              <a:rPr lang="en-US" altLang="zh-CN" sz="2000" b="0" dirty="0"/>
              <a:t>800</a:t>
            </a:r>
            <a:r>
              <a:rPr lang="zh-CN" altLang="zh-CN" sz="2000" b="0" dirty="0"/>
              <a:t>万颗。</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266MHZ</a:t>
            </a:r>
          </a:p>
          <a:p>
            <a:pPr marL="342900" indent="-342900">
              <a:buFont typeface="Wingdings" panose="05000000000000000000" pitchFamily="2" charset="2"/>
              <a:buChar char="u"/>
            </a:pPr>
            <a:r>
              <a:rPr lang="zh-CN" altLang="en-US" sz="2000" b="0" dirty="0"/>
              <a:t>开始没有</a:t>
            </a:r>
            <a:r>
              <a:rPr lang="en-US" altLang="zh-CN" sz="2000" b="0" dirty="0"/>
              <a:t>2</a:t>
            </a:r>
            <a:r>
              <a:rPr lang="zh-CN" altLang="en-US" sz="2000" b="0" dirty="0"/>
              <a:t>级缓存，后因性能太差加入了</a:t>
            </a:r>
            <a:r>
              <a:rPr lang="en-US" altLang="zh-CN" sz="2000" b="0" dirty="0"/>
              <a:t>128K</a:t>
            </a:r>
            <a:r>
              <a:rPr lang="zh-CN" altLang="en-US" sz="2000" b="0" dirty="0"/>
              <a:t>或</a:t>
            </a:r>
            <a:r>
              <a:rPr lang="en-US" altLang="zh-CN" sz="2000" b="0" dirty="0"/>
              <a:t>256K</a:t>
            </a:r>
            <a:r>
              <a:rPr lang="zh-CN" altLang="en-US" sz="2000" b="0" dirty="0"/>
              <a:t>的</a:t>
            </a:r>
            <a:r>
              <a:rPr lang="en-US" altLang="zh-CN" sz="2000" b="0" dirty="0"/>
              <a:t>L2</a:t>
            </a:r>
            <a:r>
              <a:rPr lang="zh-CN" altLang="en-US" sz="2000" b="0" dirty="0"/>
              <a:t>缓存</a:t>
            </a:r>
            <a:endParaRPr lang="en-US" altLang="zh-CN" sz="2000" b="0" dirty="0"/>
          </a:p>
          <a:p>
            <a:pPr marL="342900" indent="-342900">
              <a:buFont typeface="Wingdings" panose="05000000000000000000" pitchFamily="2" charset="2"/>
              <a:buChar char="u"/>
            </a:pPr>
            <a:r>
              <a:rPr lang="zh-CN" altLang="en-US" sz="2000" b="0" dirty="0"/>
              <a:t>经典款：赛扬</a:t>
            </a:r>
            <a:r>
              <a:rPr lang="en-US" altLang="zh-CN" sz="2000" b="0" dirty="0"/>
              <a:t>300A</a:t>
            </a:r>
          </a:p>
          <a:p>
            <a:r>
              <a:rPr lang="zh-CN" altLang="zh-CN" sz="2000" b="0" dirty="0"/>
              <a:t>历史意义：</a:t>
            </a:r>
            <a:r>
              <a:rPr lang="zh-CN" altLang="en-US" sz="2000" b="0" dirty="0"/>
              <a:t>面向低端市场，和</a:t>
            </a:r>
            <a:r>
              <a:rPr lang="en-US" altLang="zh-CN" sz="2000" b="0" dirty="0"/>
              <a:t>AMD</a:t>
            </a:r>
            <a:r>
              <a:rPr lang="zh-CN" altLang="en-US" sz="2000" b="0" dirty="0"/>
              <a:t>竞争。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516" y="3248980"/>
            <a:ext cx="4572000" cy="3231654"/>
          </a:xfrm>
          <a:prstGeom prst="rect">
            <a:avLst/>
          </a:prstGeom>
          <a:noFill/>
        </p:spPr>
        <p:txBody>
          <a:bodyPr wrap="square" rtlCol="0">
            <a:spAutoFit/>
          </a:bodyPr>
          <a:lstStyle/>
          <a:p>
            <a:r>
              <a:rPr lang="zh-CN" altLang="en-US" sz="2000" b="0" dirty="0"/>
              <a:t>发布时间：</a:t>
            </a:r>
            <a:r>
              <a:rPr lang="en-US" altLang="zh-CN" sz="2000" b="0" dirty="0"/>
              <a:t>2006</a:t>
            </a:r>
            <a:r>
              <a:rPr lang="zh-CN" altLang="en-US" sz="2000" b="0" dirty="0"/>
              <a:t>年。</a:t>
            </a:r>
          </a:p>
          <a:p>
            <a:r>
              <a:rPr lang="zh-CN" altLang="en-US" sz="2000" b="0" dirty="0"/>
              <a:t>晶体管数量：</a:t>
            </a:r>
            <a:r>
              <a:rPr lang="en-US" altLang="zh-CN" sz="2000" b="0" dirty="0"/>
              <a:t>2.91</a:t>
            </a:r>
            <a:r>
              <a:rPr lang="zh-CN" altLang="en-US" sz="2000" b="0" dirty="0"/>
              <a:t>亿个晶体管。</a:t>
            </a:r>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2.6GHZ</a:t>
            </a:r>
          </a:p>
          <a:p>
            <a:pPr marL="342900" indent="-342900">
              <a:buFont typeface="Wingdings" panose="05000000000000000000" pitchFamily="2" charset="2"/>
              <a:buChar char="u"/>
            </a:pPr>
            <a:r>
              <a:rPr lang="zh-CN" altLang="en-US" sz="2000" b="0" dirty="0"/>
              <a:t>双核</a:t>
            </a:r>
            <a:endParaRPr lang="en-US" altLang="zh-CN" sz="2000" b="0" dirty="0"/>
          </a:p>
          <a:p>
            <a:pPr marL="342900" indent="-342900">
              <a:buFont typeface="Wingdings" panose="05000000000000000000" pitchFamily="2" charset="2"/>
              <a:buChar char="u"/>
            </a:pPr>
            <a:r>
              <a:rPr lang="zh-CN" altLang="en-US" sz="2000" b="0" dirty="0"/>
              <a:t>其</a:t>
            </a:r>
            <a:r>
              <a:rPr lang="en-US" altLang="zh-CN" sz="2000" b="0" dirty="0"/>
              <a:t>E6700 2.6GHZ</a:t>
            </a:r>
            <a:r>
              <a:rPr lang="zh-CN" altLang="en-US" sz="2000" b="0" dirty="0"/>
              <a:t>型号比先前推出最强的</a:t>
            </a:r>
            <a:r>
              <a:rPr lang="en-US" altLang="zh-CN" sz="2000" b="0" dirty="0"/>
              <a:t>Intel Pentium D 960</a:t>
            </a:r>
            <a:r>
              <a:rPr lang="zh-CN" altLang="en-US" sz="2000" b="0" dirty="0"/>
              <a:t>，在性能方面提升了</a:t>
            </a:r>
            <a:r>
              <a:rPr lang="en-US" altLang="zh-CN" sz="2000" b="0" dirty="0"/>
              <a:t>40%</a:t>
            </a:r>
            <a:r>
              <a:rPr lang="zh-CN" altLang="en-US" sz="2000" b="0" dirty="0"/>
              <a:t>，省电效率也增加</a:t>
            </a:r>
            <a:r>
              <a:rPr lang="en-US" altLang="zh-CN" sz="2000" b="0" dirty="0"/>
              <a:t>40%</a:t>
            </a:r>
            <a:endParaRPr lang="zh-CN" altLang="en-US" sz="2000" b="0" dirty="0"/>
          </a:p>
          <a:p>
            <a:pPr algn="just"/>
            <a:r>
              <a:rPr lang="zh-CN" altLang="en-US" sz="2000" b="0" dirty="0"/>
              <a:t>历史意义：酷睿改变了以</a:t>
            </a:r>
            <a:r>
              <a:rPr lang="en-US" altLang="zh-CN" sz="2000" b="0" dirty="0"/>
              <a:t>Pentium</a:t>
            </a:r>
            <a:r>
              <a:rPr lang="zh-CN" altLang="en-US" sz="2000" b="0" dirty="0"/>
              <a:t>命名处理器的传统，以后再也没有奔腾了。</a:t>
            </a:r>
            <a:r>
              <a:rPr lang="zh-CN" altLang="en-US" dirty="0">
                <a:solidFill>
                  <a:srgbClr val="FFFFFF"/>
                </a:solidFill>
              </a:rPr>
              <a: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541003" cy="298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60032" y="3073400"/>
            <a:ext cx="4290118" cy="3785652"/>
          </a:xfrm>
          <a:prstGeom prst="rect">
            <a:avLst/>
          </a:prstGeom>
          <a:noFill/>
        </p:spPr>
        <p:txBody>
          <a:bodyPr wrap="square" rtlCol="0">
            <a:spAutoFit/>
          </a:bodyPr>
          <a:lstStyle/>
          <a:p>
            <a:r>
              <a:rPr lang="zh-CN" altLang="en-US" sz="2000" b="0" dirty="0"/>
              <a:t>发布时间：</a:t>
            </a:r>
            <a:r>
              <a:rPr lang="en-US" altLang="zh-CN" sz="2000" b="0" dirty="0"/>
              <a:t>2008</a:t>
            </a:r>
            <a:r>
              <a:rPr lang="zh-CN" altLang="en-US" sz="2000" b="0" dirty="0"/>
              <a:t>年</a:t>
            </a:r>
            <a:r>
              <a:rPr lang="en-US" altLang="zh-CN" sz="2000" b="0" dirty="0"/>
              <a:t>11</a:t>
            </a:r>
            <a:r>
              <a:rPr lang="zh-CN" altLang="en-US" sz="2000" b="0" dirty="0"/>
              <a:t>月。</a:t>
            </a:r>
            <a:endParaRPr lang="en-US" altLang="zh-CN" sz="2000" b="0" dirty="0"/>
          </a:p>
          <a:p>
            <a:r>
              <a:rPr lang="zh-CN" altLang="en-US" sz="2000" b="0" dirty="0"/>
              <a:t>晶体管数量：</a:t>
            </a:r>
            <a:r>
              <a:rPr lang="en-US" altLang="zh-CN" sz="2000" b="0" dirty="0"/>
              <a:t>7.74</a:t>
            </a:r>
            <a:r>
              <a:rPr lang="zh-CN" altLang="en-US" sz="2000" b="0" dirty="0"/>
              <a:t>亿</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2.66~3.2GHZ</a:t>
            </a:r>
          </a:p>
          <a:p>
            <a:pPr marL="342900" indent="-342900">
              <a:buFont typeface="Wingdings" panose="05000000000000000000" pitchFamily="2" charset="2"/>
              <a:buChar char="u"/>
            </a:pPr>
            <a:r>
              <a:rPr lang="en-US" altLang="zh-CN" sz="2000" b="0" dirty="0"/>
              <a:t>64</a:t>
            </a:r>
            <a:r>
              <a:rPr lang="zh-CN" altLang="en-US" sz="2000" b="0" dirty="0"/>
              <a:t>位</a:t>
            </a:r>
            <a:r>
              <a:rPr lang="en-US" altLang="zh-CN" sz="2000" b="0" dirty="0"/>
              <a:t>4</a:t>
            </a:r>
            <a:r>
              <a:rPr lang="zh-CN" altLang="en-US" sz="2000" b="0" dirty="0"/>
              <a:t>核</a:t>
            </a:r>
            <a:endParaRPr lang="en-US" altLang="zh-CN" sz="2000" b="0" dirty="0"/>
          </a:p>
          <a:p>
            <a:pPr marL="342900" indent="-342900">
              <a:buFont typeface="Wingdings" panose="05000000000000000000" pitchFamily="2" charset="2"/>
              <a:buChar char="u"/>
            </a:pPr>
            <a:r>
              <a:rPr lang="zh-CN" altLang="en-US" sz="2000" b="0" dirty="0"/>
              <a:t>其性能是前代</a:t>
            </a:r>
            <a:r>
              <a:rPr lang="en-US" altLang="zh-CN" sz="2000" b="0" dirty="0"/>
              <a:t>core 2</a:t>
            </a:r>
            <a:r>
              <a:rPr lang="zh-CN" altLang="en-US" sz="2000" b="0" dirty="0"/>
              <a:t>的</a:t>
            </a:r>
            <a:r>
              <a:rPr lang="en-US" altLang="zh-CN" sz="2000" b="0" dirty="0"/>
              <a:t>3</a:t>
            </a:r>
            <a:r>
              <a:rPr lang="zh-CN" altLang="en-US" sz="2000" b="0" dirty="0"/>
              <a:t>倍左右</a:t>
            </a:r>
          </a:p>
          <a:p>
            <a:r>
              <a:rPr lang="zh-CN" altLang="en-US" sz="2000" b="0" dirty="0"/>
              <a:t>历史意义：</a:t>
            </a:r>
            <a:r>
              <a:rPr lang="en-US" altLang="zh-CN" sz="2000" b="0" dirty="0"/>
              <a:t>Intel</a:t>
            </a:r>
            <a:r>
              <a:rPr lang="zh-CN" altLang="en-US" sz="2000" b="0" dirty="0"/>
              <a:t>官方正式确认，基于全新</a:t>
            </a:r>
            <a:r>
              <a:rPr lang="en-US" altLang="zh-CN" sz="2000" b="0" dirty="0"/>
              <a:t>Nehalem</a:t>
            </a:r>
            <a:r>
              <a:rPr lang="zh-CN" altLang="en-US" sz="2000" b="0" dirty="0"/>
              <a:t>架构的新一代桌面处理器将沿用“</a:t>
            </a:r>
            <a:r>
              <a:rPr lang="en-US" altLang="zh-CN" sz="2000" b="0" dirty="0"/>
              <a:t>Core”</a:t>
            </a:r>
            <a:r>
              <a:rPr lang="zh-CN" altLang="en-US" sz="2000" b="0" dirty="0"/>
              <a:t>（酷睿） 名称，沿用</a:t>
            </a:r>
            <a:r>
              <a:rPr lang="en-US" altLang="zh-CN" sz="2000" b="0" dirty="0"/>
              <a:t>x86-64</a:t>
            </a:r>
            <a:r>
              <a:rPr lang="zh-CN" altLang="en-US" sz="2000" b="0" dirty="0"/>
              <a:t>指令集，并以</a:t>
            </a:r>
            <a:r>
              <a:rPr lang="en-US" altLang="zh-CN" sz="2000" b="0" dirty="0"/>
              <a:t>Intel Nehalem</a:t>
            </a:r>
            <a:r>
              <a:rPr lang="zh-CN" altLang="en-US" sz="2000" b="0" dirty="0"/>
              <a:t>微架构为基础，取代</a:t>
            </a:r>
            <a:r>
              <a:rPr lang="en-US" altLang="zh-CN" sz="2000" b="0" dirty="0"/>
              <a:t>Intel Core 2</a:t>
            </a:r>
            <a:r>
              <a:rPr lang="zh-CN" altLang="en-US" sz="2000" b="0" dirty="0"/>
              <a:t>系列处理器。</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97" y="2"/>
            <a:ext cx="4290117" cy="298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29" name="表格 56428"/>
          <p:cNvGraphicFramePr/>
          <p:nvPr/>
        </p:nvGraphicFramePr>
        <p:xfrm>
          <a:off x="295275" y="1371600"/>
          <a:ext cx="8701405" cy="4800917"/>
        </p:xfrm>
        <a:graphic>
          <a:graphicData uri="http://schemas.openxmlformats.org/drawingml/2006/table">
            <a:tbl>
              <a:tblPr/>
              <a:tblGrid>
                <a:gridCol w="1706245">
                  <a:extLst>
                    <a:ext uri="{9D8B030D-6E8A-4147-A177-3AD203B41FA5}">
                      <a16:colId xmlns="" xmlns:a16="http://schemas.microsoft.com/office/drawing/2014/main" val="20000"/>
                    </a:ext>
                  </a:extLst>
                </a:gridCol>
                <a:gridCol w="617220">
                  <a:extLst>
                    <a:ext uri="{9D8B030D-6E8A-4147-A177-3AD203B41FA5}">
                      <a16:colId xmlns="" xmlns:a16="http://schemas.microsoft.com/office/drawing/2014/main" val="20001"/>
                    </a:ext>
                  </a:extLst>
                </a:gridCol>
                <a:gridCol w="1167765">
                  <a:extLst>
                    <a:ext uri="{9D8B030D-6E8A-4147-A177-3AD203B41FA5}">
                      <a16:colId xmlns="" xmlns:a16="http://schemas.microsoft.com/office/drawing/2014/main" val="20002"/>
                    </a:ext>
                  </a:extLst>
                </a:gridCol>
                <a:gridCol w="932815">
                  <a:extLst>
                    <a:ext uri="{9D8B030D-6E8A-4147-A177-3AD203B41FA5}">
                      <a16:colId xmlns="" xmlns:a16="http://schemas.microsoft.com/office/drawing/2014/main" val="20003"/>
                    </a:ext>
                  </a:extLst>
                </a:gridCol>
                <a:gridCol w="913765">
                  <a:extLst>
                    <a:ext uri="{9D8B030D-6E8A-4147-A177-3AD203B41FA5}">
                      <a16:colId xmlns="" xmlns:a16="http://schemas.microsoft.com/office/drawing/2014/main" val="20004"/>
                    </a:ext>
                  </a:extLst>
                </a:gridCol>
                <a:gridCol w="932815">
                  <a:extLst>
                    <a:ext uri="{9D8B030D-6E8A-4147-A177-3AD203B41FA5}">
                      <a16:colId xmlns="" xmlns:a16="http://schemas.microsoft.com/office/drawing/2014/main" val="20005"/>
                    </a:ext>
                  </a:extLst>
                </a:gridCol>
                <a:gridCol w="711835">
                  <a:extLst>
                    <a:ext uri="{9D8B030D-6E8A-4147-A177-3AD203B41FA5}">
                      <a16:colId xmlns="" xmlns:a16="http://schemas.microsoft.com/office/drawing/2014/main" val="20006"/>
                    </a:ext>
                  </a:extLst>
                </a:gridCol>
                <a:gridCol w="1718945">
                  <a:extLst>
                    <a:ext uri="{9D8B030D-6E8A-4147-A177-3AD203B41FA5}">
                      <a16:colId xmlns="" xmlns:a16="http://schemas.microsoft.com/office/drawing/2014/main" val="20007"/>
                    </a:ext>
                  </a:extLst>
                </a:gridCol>
              </a:tblGrid>
              <a:tr h="7620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型号及年份</a:t>
                      </a:r>
                      <a:endParaRPr lang="en-US" altLang="zh-CN" sz="1800" b="0" dirty="0">
                        <a:effectLst/>
                        <a:latin typeface="Tahoma" panose="020B0604030504040204" pitchFamily="34" charset="0"/>
                      </a:endParaRP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字长</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主频</a:t>
                      </a:r>
                      <a:r>
                        <a:rPr lang="en-US" altLang="zh-CN" sz="1800" b="0">
                          <a:effectLst/>
                          <a:latin typeface="Tahoma" panose="020B0604030504040204" pitchFamily="34" charset="0"/>
                        </a:rPr>
                        <a:t>MHz</a:t>
                      </a:r>
                      <a:endParaRPr lang="zh-CN" altLang="en-US" sz="1800" b="0">
                        <a:effectLst/>
                        <a:latin typeface="Tahoma" panose="020B0604030504040204" pitchFamily="34" charset="0"/>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数据总线宽度</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外部数据总线</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地址总线宽度</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寻址空间</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cache</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8086(1978)</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4.77</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1"/>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8088(1979)</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4.77</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8</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2"/>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80286(1982)</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3"/>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80386(1986)</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12.5~33</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有</a:t>
                      </a:r>
                      <a:r>
                        <a:rPr lang="en-US" altLang="zh-CN" sz="1800" b="0" dirty="0">
                          <a:solidFill>
                            <a:schemeClr val="accent2"/>
                          </a:solidFill>
                          <a:effectLst/>
                          <a:latin typeface="Tahoma" panose="020B0604030504040204" pitchFamily="34" charset="0"/>
                        </a:rPr>
                        <a:t>(</a:t>
                      </a:r>
                      <a:r>
                        <a:rPr lang="zh-CN" altLang="en-US" sz="1800" b="0" dirty="0">
                          <a:solidFill>
                            <a:schemeClr val="accent2"/>
                          </a:solidFill>
                          <a:effectLst/>
                          <a:latin typeface="Tahoma" panose="020B0604030504040204" pitchFamily="34" charset="0"/>
                        </a:rPr>
                        <a:t>很少</a:t>
                      </a:r>
                      <a:r>
                        <a:rPr lang="en-US" altLang="zh-CN" sz="1800" b="0">
                          <a:solidFill>
                            <a:schemeClr val="accent2"/>
                          </a:solidFill>
                          <a:effectLst/>
                          <a:latin typeface="Tahoma" panose="020B0604030504040204" pitchFamily="34" charset="0"/>
                        </a:rPr>
                        <a:t>)</a:t>
                      </a:r>
                      <a:endParaRPr lang="zh-CN" altLang="en-US" sz="1800" b="0">
                        <a:solidFill>
                          <a:schemeClr val="accent2"/>
                        </a:solidFill>
                        <a:effectLst/>
                        <a:latin typeface="Tahoma" panose="020B0604030504040204" pitchFamily="34" charset="0"/>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4"/>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80486(1989)</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25~100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8KB</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5"/>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rgbClr val="CC0000"/>
                          </a:solidFill>
                          <a:effectLst/>
                          <a:latin typeface="Tahoma" panose="020B0604030504040204" pitchFamily="34" charset="0"/>
                        </a:rPr>
                        <a:t>Pentium(1993)</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60~166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16KB</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6"/>
                  </a:ext>
                </a:extLst>
              </a:tr>
              <a:tr h="63976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a:solidFill>
                            <a:srgbClr val="CC0000"/>
                          </a:solidFill>
                          <a:effectLst/>
                          <a:latin typeface="Tahoma" panose="020B0604030504040204" pitchFamily="34" charset="0"/>
                          <a:sym typeface="+mn-ea"/>
                        </a:rPr>
                        <a:t>Pentium Pro</a:t>
                      </a:r>
                      <a:r>
                        <a:rPr lang="en-US" altLang="zh-CN" sz="1800" b="0">
                          <a:solidFill>
                            <a:srgbClr val="CC0000"/>
                          </a:solidFill>
                          <a:effectLst/>
                          <a:latin typeface="Tahoma" panose="020B0604030504040204" pitchFamily="34" charset="0"/>
                        </a:rPr>
                        <a:t>(1995)</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150~200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16KB</a:t>
                      </a:r>
                    </a:p>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256K(</a:t>
                      </a:r>
                      <a:r>
                        <a:rPr lang="zh-CN" altLang="en-US" sz="1800" b="0" dirty="0">
                          <a:solidFill>
                            <a:schemeClr val="accent2"/>
                          </a:solidFill>
                          <a:effectLst/>
                          <a:latin typeface="Tahoma" panose="020B0604030504040204" pitchFamily="34" charset="0"/>
                        </a:rPr>
                        <a:t>二级</a:t>
                      </a:r>
                      <a:r>
                        <a:rPr lang="en-US" altLang="zh-CN" sz="1800" b="0">
                          <a:solidFill>
                            <a:schemeClr val="accent2"/>
                          </a:solidFill>
                          <a:effectLst/>
                          <a:latin typeface="Tahoma" panose="020B0604030504040204" pitchFamily="34" charset="0"/>
                        </a:rPr>
                        <a:t>)</a:t>
                      </a:r>
                      <a:endParaRPr lang="zh-CN" altLang="en-US" sz="1800" b="0">
                        <a:solidFill>
                          <a:schemeClr val="accent2"/>
                        </a:solidFill>
                        <a:effectLst/>
                        <a:latin typeface="Tahoma" panose="020B0604030504040204" pitchFamily="34" charset="0"/>
                      </a:endParaRP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7"/>
                  </a:ext>
                </a:extLst>
              </a:tr>
              <a:tr h="655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a:solidFill>
                            <a:srgbClr val="CC0000"/>
                          </a:solidFill>
                          <a:effectLst/>
                          <a:latin typeface="Tahoma" panose="020B0604030504040204" pitchFamily="34" charset="0"/>
                          <a:sym typeface="+mn-ea"/>
                        </a:rPr>
                        <a:t>Pentium </a:t>
                      </a:r>
                      <a:r>
                        <a:rPr lang="en-US" altLang="zh-CN" sz="1800" b="0">
                          <a:solidFill>
                            <a:srgbClr val="CC0000"/>
                          </a:solidFill>
                          <a:effectLst/>
                          <a:latin typeface="Tahoma" panose="020B0604030504040204" pitchFamily="34" charset="0"/>
                        </a:rPr>
                        <a:t>Ⅱ(1997)</a:t>
                      </a:r>
                      <a:endParaRPr lang="zh-CN" altLang="zh-CN" sz="1800" b="0">
                        <a:solidFill>
                          <a:srgbClr val="CC0000"/>
                        </a:solidFill>
                        <a:effectLst/>
                        <a:latin typeface="Tahoma" panose="020B0604030504040204" pitchFamily="34" charset="0"/>
                      </a:endParaRP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233~333</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36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32KB</a:t>
                      </a:r>
                    </a:p>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512K(</a:t>
                      </a:r>
                      <a:r>
                        <a:rPr lang="zh-CN" altLang="en-US" sz="1800" b="0" dirty="0">
                          <a:solidFill>
                            <a:schemeClr val="accent2"/>
                          </a:solidFill>
                          <a:effectLst/>
                          <a:latin typeface="Tahoma" panose="020B0604030504040204" pitchFamily="34" charset="0"/>
                        </a:rPr>
                        <a:t>二级</a:t>
                      </a:r>
                      <a:r>
                        <a:rPr lang="en-US" altLang="zh-CN" sz="1800" b="0" dirty="0">
                          <a:solidFill>
                            <a:schemeClr val="accent2"/>
                          </a:solidFill>
                          <a:effectLst/>
                          <a:latin typeface="Tahoma" panose="020B0604030504040204" pitchFamily="34" charset="0"/>
                        </a:rPr>
                        <a:t>)</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extLst>
                  <a:ext uri="{0D108BD9-81ED-4DB2-BD59-A6C34878D82A}">
                    <a16:rowId xmlns="" xmlns:a16="http://schemas.microsoft.com/office/drawing/2014/main" val="10008"/>
                  </a:ext>
                </a:extLst>
              </a:tr>
            </a:tbl>
          </a:graphicData>
        </a:graphic>
      </p:graphicFrame>
      <p:sp>
        <p:nvSpPr>
          <p:cNvPr id="4"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410210" y="0"/>
            <a:ext cx="8484870" cy="899160"/>
          </a:xfrm>
        </p:spPr>
        <p:txBody>
          <a:bodyPr vert="horz" wrap="square" lIns="91440" tIns="45720" rIns="91440" bIns="45720" anchor="ctr"/>
          <a:lstStyle/>
          <a:p>
            <a:pPr algn="l" eaLnBrk="1" hangingPunct="1"/>
            <a:r>
              <a:rPr lang="en-US" altLang="zh-CN" sz="2600" dirty="0" smtClean="0">
                <a:ea typeface="宋体" panose="02010600030101010101" pitchFamily="2" charset="-122"/>
              </a:rPr>
              <a:t>X86</a:t>
            </a:r>
            <a:r>
              <a:rPr lang="zh-CN" altLang="en-US" sz="2600" dirty="0" smtClean="0">
                <a:ea typeface="宋体" panose="02010600030101010101" pitchFamily="2" charset="-122"/>
              </a:rPr>
              <a:t>汇编，</a:t>
            </a:r>
            <a:r>
              <a:rPr lang="en-US" altLang="zh-CN" sz="2600" dirty="0" smtClean="0">
                <a:ea typeface="宋体" panose="02010600030101010101" pitchFamily="2" charset="-122"/>
              </a:rPr>
              <a:t>Why</a:t>
            </a:r>
            <a:r>
              <a:rPr lang="zh-CN" altLang="en-US" sz="2600" dirty="0" smtClean="0">
                <a:ea typeface="宋体" panose="02010600030101010101" pitchFamily="2" charset="-122"/>
              </a:rPr>
              <a:t>？</a:t>
            </a:r>
            <a:endParaRPr lang="zh-CN" altLang="en-US" sz="2600" dirty="0">
              <a:ea typeface="宋体" panose="02010600030101010101" pitchFamily="2" charset="-122"/>
            </a:endParaRPr>
          </a:p>
        </p:txBody>
      </p:sp>
      <p:sp>
        <p:nvSpPr>
          <p:cNvPr id="7171" name="Rectangle 3"/>
          <p:cNvSpPr>
            <a:spLocks noGrp="1" noChangeArrowheads="1"/>
          </p:cNvSpPr>
          <p:nvPr>
            <p:ph idx="1"/>
          </p:nvPr>
        </p:nvSpPr>
        <p:spPr>
          <a:xfrm>
            <a:off x="518025" y="3465004"/>
            <a:ext cx="8230439" cy="3096344"/>
          </a:xfrm>
        </p:spPr>
        <p:txBody>
          <a:bodyPr vert="horz" wrap="square" lIns="91440" tIns="45720" rIns="91440" bIns="45720" numCol="1" anchor="t" anchorCtr="0" compatLnSpc="1"/>
          <a:lstStyle/>
          <a:p>
            <a:pPr marL="444500" lvl="0" indent="-444500" eaLnBrk="1" hangingPunct="1">
              <a:buClrTx/>
              <a:buSzTx/>
              <a:buFont typeface="Wingdings" panose="05000000000000000000" pitchFamily="2" charset="2"/>
              <a:buChar char="n"/>
              <a:tabLst>
                <a:tab pos="444500" algn="l"/>
              </a:tabLst>
              <a:defRPr/>
            </a:pPr>
            <a:r>
              <a:rPr lang="zh-CN" altLang="en-US" sz="2000" b="0" kern="1200" dirty="0">
                <a:solidFill>
                  <a:schemeClr val="tx1"/>
                </a:solidFill>
                <a:effectLst/>
                <a:latin typeface="Arial" panose="020B0604020202020204" pitchFamily="34" charset="0"/>
                <a:ea typeface="宋体" panose="02010600030101010101" pitchFamily="2" charset="-122"/>
              </a:rPr>
              <a:t>复杂</a:t>
            </a:r>
            <a:r>
              <a:rPr lang="zh-CN" altLang="en-US" sz="2000" b="0" kern="1200" dirty="0" smtClean="0">
                <a:solidFill>
                  <a:schemeClr val="tx1"/>
                </a:solidFill>
                <a:effectLst/>
                <a:latin typeface="Arial" panose="020B0604020202020204" pitchFamily="34" charset="0"/>
                <a:ea typeface="宋体" panose="02010600030101010101" pitchFamily="2" charset="-122"/>
              </a:rPr>
              <a:t>指令集</a:t>
            </a:r>
            <a:r>
              <a:rPr lang="en-US" altLang="zh-CN" sz="2000" b="0" dirty="0">
                <a:effectLst/>
              </a:rPr>
              <a:t>CISC</a:t>
            </a:r>
            <a:r>
              <a:rPr lang="zh-CN" altLang="en-US" sz="2000" b="0" dirty="0">
                <a:effectLst/>
              </a:rPr>
              <a:t>（</a:t>
            </a:r>
            <a:r>
              <a:rPr lang="en-US" altLang="zh-CN" sz="2000" b="0" dirty="0">
                <a:effectLst/>
              </a:rPr>
              <a:t>Complex Instruction Set Computer</a:t>
            </a:r>
            <a:r>
              <a:rPr lang="zh-CN" altLang="en-US" sz="2000" b="0" dirty="0" smtClean="0">
                <a:effectLst/>
              </a:rPr>
              <a:t>）：</a:t>
            </a:r>
            <a:r>
              <a:rPr lang="zh-CN" altLang="en-US" sz="2000" b="0" kern="1200" dirty="0" smtClean="0">
                <a:solidFill>
                  <a:schemeClr val="tx1"/>
                </a:solidFill>
                <a:effectLst/>
                <a:latin typeface="Arial" panose="020B0604020202020204" pitchFamily="34" charset="0"/>
                <a:ea typeface="宋体" panose="02010600030101010101" pitchFamily="2" charset="-122"/>
              </a:rPr>
              <a:t>侧重</a:t>
            </a:r>
            <a:r>
              <a:rPr lang="zh-CN" altLang="en-US" sz="2000" b="0" kern="1200" dirty="0">
                <a:solidFill>
                  <a:schemeClr val="tx1"/>
                </a:solidFill>
                <a:effectLst/>
                <a:latin typeface="Arial" panose="020B0604020202020204" pitchFamily="34" charset="0"/>
                <a:ea typeface="宋体" panose="02010600030101010101" pitchFamily="2" charset="-122"/>
              </a:rPr>
              <a:t>于硬件执行指令的功能性</a:t>
            </a:r>
            <a:r>
              <a:rPr lang="zh-CN" altLang="en-US" sz="2000" b="0" kern="1200" dirty="0" smtClean="0">
                <a:solidFill>
                  <a:schemeClr val="tx1"/>
                </a:solidFill>
                <a:effectLst/>
                <a:latin typeface="Arial" panose="020B0604020202020204" pitchFamily="34" charset="0"/>
                <a:ea typeface="宋体" panose="02010600030101010101" pitchFamily="2" charset="-122"/>
              </a:rPr>
              <a:t>，</a:t>
            </a:r>
            <a:r>
              <a:rPr lang="en-US" altLang="zh-CN" sz="2000" b="0" kern="1200" dirty="0" smtClean="0">
                <a:solidFill>
                  <a:schemeClr val="tx1"/>
                </a:solidFill>
                <a:effectLst/>
                <a:latin typeface="Arial" panose="020B0604020202020204" pitchFamily="34" charset="0"/>
                <a:ea typeface="宋体" panose="02010600030101010101" pitchFamily="2" charset="-122"/>
              </a:rPr>
              <a:t>CISC</a:t>
            </a:r>
            <a:r>
              <a:rPr lang="zh-CN" altLang="en-US" sz="2000" b="0" kern="1200" dirty="0">
                <a:solidFill>
                  <a:schemeClr val="tx1"/>
                </a:solidFill>
                <a:effectLst/>
                <a:latin typeface="Arial" panose="020B0604020202020204" pitchFamily="34" charset="0"/>
                <a:ea typeface="宋体" panose="02010600030101010101" pitchFamily="2" charset="-122"/>
              </a:rPr>
              <a:t>指令复杂，指令长度与周期不固定，在处理能力上有</a:t>
            </a:r>
            <a:r>
              <a:rPr lang="zh-CN" altLang="en-US" sz="2000" b="0" kern="1200" dirty="0" smtClean="0">
                <a:solidFill>
                  <a:schemeClr val="tx1"/>
                </a:solidFill>
                <a:effectLst/>
                <a:latin typeface="Arial" panose="020B0604020202020204" pitchFamily="34" charset="0"/>
                <a:ea typeface="宋体" panose="02010600030101010101" pitchFamily="2" charset="-122"/>
              </a:rPr>
              <a:t>优势。</a:t>
            </a:r>
            <a:endParaRPr lang="en-US" altLang="zh-CN" sz="2000" b="0" kern="1200" dirty="0" smtClean="0">
              <a:solidFill>
                <a:schemeClr val="tx1"/>
              </a:solidFill>
              <a:effectLst/>
              <a:latin typeface="Arial" panose="020B0604020202020204" pitchFamily="34" charset="0"/>
              <a:ea typeface="宋体" panose="02010600030101010101" pitchFamily="2" charset="-122"/>
            </a:endParaRPr>
          </a:p>
          <a:p>
            <a:pPr marL="844550" lvl="1" indent="-444500" eaLnBrk="1" hangingPunct="1">
              <a:buClrTx/>
              <a:buSzTx/>
              <a:buFont typeface="Wingdings" panose="05000000000000000000" pitchFamily="2" charset="2"/>
              <a:buChar char="n"/>
              <a:tabLst>
                <a:tab pos="444500" algn="l"/>
              </a:tabLst>
              <a:defRPr/>
            </a:pPr>
            <a:r>
              <a:rPr lang="en-US" altLang="zh-CN" sz="1600" b="0" kern="1200" dirty="0" smtClean="0">
                <a:solidFill>
                  <a:schemeClr val="tx1"/>
                </a:solidFill>
                <a:effectLst/>
                <a:latin typeface="Arial" panose="020B0604020202020204" pitchFamily="34" charset="0"/>
                <a:ea typeface="宋体" panose="02010600030101010101" pitchFamily="2" charset="-122"/>
              </a:rPr>
              <a:t>X86</a:t>
            </a:r>
            <a:r>
              <a:rPr lang="zh-CN" altLang="en-US" sz="1600" b="0" kern="1200" dirty="0" smtClean="0">
                <a:solidFill>
                  <a:schemeClr val="tx1"/>
                </a:solidFill>
                <a:effectLst/>
                <a:latin typeface="Arial" panose="020B0604020202020204" pitchFamily="34" charset="0"/>
                <a:ea typeface="宋体" panose="02010600030101010101" pitchFamily="2" charset="-122"/>
              </a:rPr>
              <a:t>：基本上被</a:t>
            </a:r>
            <a:r>
              <a:rPr lang="en-US" altLang="zh-CN" sz="1600" b="0" kern="1200" dirty="0" smtClean="0">
                <a:solidFill>
                  <a:schemeClr val="tx1"/>
                </a:solidFill>
                <a:effectLst/>
                <a:latin typeface="Arial" panose="020B0604020202020204" pitchFamily="34" charset="0"/>
                <a:ea typeface="宋体" panose="02010600030101010101" pitchFamily="2" charset="-122"/>
              </a:rPr>
              <a:t>intel</a:t>
            </a:r>
            <a:r>
              <a:rPr lang="zh-CN" altLang="en-US" sz="1600" b="0" kern="1200" dirty="0" smtClean="0">
                <a:solidFill>
                  <a:schemeClr val="tx1"/>
                </a:solidFill>
                <a:effectLst/>
                <a:latin typeface="Arial" panose="020B0604020202020204" pitchFamily="34" charset="0"/>
                <a:ea typeface="宋体" panose="02010600030101010101" pitchFamily="2" charset="-122"/>
              </a:rPr>
              <a:t>和</a:t>
            </a:r>
            <a:r>
              <a:rPr lang="en-US" altLang="zh-CN" sz="1600" b="0" kern="1200" dirty="0" smtClean="0">
                <a:solidFill>
                  <a:schemeClr val="tx1"/>
                </a:solidFill>
                <a:effectLst/>
                <a:latin typeface="Arial" panose="020B0604020202020204" pitchFamily="34" charset="0"/>
                <a:ea typeface="宋体" panose="02010600030101010101" pitchFamily="2" charset="-122"/>
              </a:rPr>
              <a:t>AMD</a:t>
            </a:r>
            <a:r>
              <a:rPr lang="zh-CN" altLang="en-US" sz="1600" b="0" kern="1200" dirty="0" smtClean="0">
                <a:solidFill>
                  <a:schemeClr val="tx1"/>
                </a:solidFill>
                <a:effectLst/>
                <a:latin typeface="Arial" panose="020B0604020202020204" pitchFamily="34" charset="0"/>
                <a:ea typeface="宋体" panose="02010600030101010101" pitchFamily="2" charset="-122"/>
              </a:rPr>
              <a:t>垄断，桌面</a:t>
            </a:r>
            <a:r>
              <a:rPr lang="en-US" altLang="zh-CN" sz="1600" b="0" kern="1200" dirty="0" smtClean="0">
                <a:solidFill>
                  <a:schemeClr val="tx1"/>
                </a:solidFill>
                <a:effectLst/>
                <a:latin typeface="Arial" panose="020B0604020202020204" pitchFamily="34" charset="0"/>
                <a:ea typeface="宋体" panose="02010600030101010101" pitchFamily="2" charset="-122"/>
              </a:rPr>
              <a:t>PC</a:t>
            </a:r>
            <a:r>
              <a:rPr lang="zh-CN" altLang="en-US" sz="1600" b="0" kern="1200" dirty="0" smtClean="0">
                <a:solidFill>
                  <a:schemeClr val="tx1"/>
                </a:solidFill>
                <a:effectLst/>
                <a:latin typeface="Arial" panose="020B0604020202020204" pitchFamily="34" charset="0"/>
                <a:ea typeface="宋体" panose="02010600030101010101" pitchFamily="2" charset="-122"/>
              </a:rPr>
              <a:t>、大型服务器</a:t>
            </a:r>
            <a:endParaRPr lang="en-US" altLang="zh-CN" sz="1600" b="0" kern="1200" dirty="0">
              <a:solidFill>
                <a:schemeClr val="tx1"/>
              </a:solidFill>
              <a:effectLst/>
              <a:latin typeface="Arial" panose="020B0604020202020204" pitchFamily="34" charset="0"/>
              <a:ea typeface="宋体" panose="02010600030101010101" pitchFamily="2" charset="-122"/>
            </a:endParaRPr>
          </a:p>
          <a:p>
            <a:pPr marL="444500" lvl="0" indent="-444500" eaLnBrk="1" hangingPunct="1">
              <a:buClrTx/>
              <a:buSzTx/>
              <a:buFont typeface="Wingdings" panose="05000000000000000000" pitchFamily="2" charset="2"/>
              <a:buChar char="n"/>
              <a:tabLst>
                <a:tab pos="444500" algn="l"/>
              </a:tabLst>
              <a:defRPr/>
            </a:pP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精简指令集</a:t>
            </a:r>
            <a:r>
              <a:rPr lang="en-US" altLang="zh-CN" sz="2000" b="0" dirty="0">
                <a:effectLst/>
              </a:rPr>
              <a:t>RISC</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lang="en-US" altLang="zh-CN" sz="2000" b="0" dirty="0">
                <a:effectLst/>
              </a:rPr>
              <a:t>Reduced Instruction Set Computer</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lang="zh-CN" altLang="en-US" sz="2000" b="0" kern="1200" dirty="0" smtClean="0">
                <a:solidFill>
                  <a:schemeClr val="tx1"/>
                </a:solidFill>
                <a:effectLst/>
                <a:latin typeface="Arial" panose="020B0604020202020204" pitchFamily="34" charset="0"/>
                <a:ea typeface="宋体" panose="02010600030101010101" pitchFamily="2" charset="-122"/>
              </a:rPr>
              <a:t>结构</a:t>
            </a:r>
            <a:r>
              <a:rPr lang="zh-CN" altLang="en-US" sz="2000" b="0" kern="1200" dirty="0">
                <a:solidFill>
                  <a:schemeClr val="tx1"/>
                </a:solidFill>
                <a:effectLst/>
                <a:latin typeface="Arial" panose="020B0604020202020204" pitchFamily="34" charset="0"/>
                <a:ea typeface="宋体" panose="02010600030101010101" pitchFamily="2" charset="-122"/>
              </a:rPr>
              <a:t>简单，选取了使用频率高的简单指令，指令长度固定，多为单周期</a:t>
            </a:r>
            <a:r>
              <a:rPr lang="zh-CN" altLang="en-US" sz="2000" b="0" kern="1200" dirty="0" smtClean="0">
                <a:solidFill>
                  <a:schemeClr val="tx1"/>
                </a:solidFill>
                <a:effectLst/>
                <a:latin typeface="Arial" panose="020B0604020202020204" pitchFamily="34" charset="0"/>
                <a:ea typeface="宋体" panose="02010600030101010101" pitchFamily="2" charset="-122"/>
              </a:rPr>
              <a:t>指令；在</a:t>
            </a:r>
            <a:r>
              <a:rPr lang="zh-CN" altLang="en-US" sz="2000" b="0" kern="1200" dirty="0">
                <a:solidFill>
                  <a:schemeClr val="tx1"/>
                </a:solidFill>
                <a:effectLst/>
                <a:latin typeface="Arial" panose="020B0604020202020204" pitchFamily="34" charset="0"/>
                <a:ea typeface="宋体" panose="02010600030101010101" pitchFamily="2" charset="-122"/>
              </a:rPr>
              <a:t>功耗、体积、价格等方面有很大优势，多用于嵌入式</a:t>
            </a:r>
            <a:r>
              <a:rPr lang="zh-CN" altLang="en-US" sz="2000" b="0" kern="1200" dirty="0" smtClean="0">
                <a:solidFill>
                  <a:schemeClr val="tx1"/>
                </a:solidFill>
                <a:effectLst/>
                <a:latin typeface="Arial" panose="020B0604020202020204" pitchFamily="34" charset="0"/>
                <a:ea typeface="宋体" panose="02010600030101010101" pitchFamily="2" charset="-122"/>
              </a:rPr>
              <a:t>领域。 </a:t>
            </a:r>
            <a:endParaRPr lang="en-US" altLang="zh-CN" sz="2000" b="0" kern="1200" dirty="0">
              <a:solidFill>
                <a:schemeClr val="tx1"/>
              </a:solidFill>
              <a:effectLst/>
              <a:latin typeface="Arial" panose="020B0604020202020204" pitchFamily="34" charset="0"/>
              <a:ea typeface="宋体" panose="02010600030101010101" pitchFamily="2" charset="-122"/>
            </a:endParaRPr>
          </a:p>
          <a:p>
            <a:pPr marL="844550" lvl="1" indent="-444500" eaLnBrk="1" hangingPunct="1">
              <a:buClrTx/>
              <a:buSzTx/>
              <a:buFont typeface="Wingdings" panose="05000000000000000000" pitchFamily="2" charset="2"/>
              <a:buChar char="n"/>
              <a:tabLst>
                <a:tab pos="444500" algn="l"/>
              </a:tabLst>
              <a:defRPr/>
            </a:pPr>
            <a:r>
              <a:rPr lang="en-US" altLang="zh-CN" sz="1400" kern="1200" dirty="0" smtClean="0">
                <a:latin typeface="Arial" panose="020B0604020202020204" pitchFamily="34" charset="0"/>
                <a:ea typeface="宋体" panose="02010600030101010101" pitchFamily="2" charset="-122"/>
                <a:cs typeface="+mn-cs"/>
              </a:rPr>
              <a:t>ARM</a:t>
            </a:r>
            <a:r>
              <a:rPr lang="zh-CN" altLang="en-US" sz="1400" kern="1200" dirty="0" smtClean="0">
                <a:latin typeface="Arial" panose="020B0604020202020204" pitchFamily="34" charset="0"/>
                <a:ea typeface="宋体" panose="02010600030101010101" pitchFamily="2" charset="-122"/>
                <a:cs typeface="+mn-cs"/>
              </a:rPr>
              <a:t>：嵌入式应用、移动终端，授权模式</a:t>
            </a:r>
            <a:endParaRPr lang="en-US" altLang="zh-CN" sz="1400" kern="1200" dirty="0" smtClean="0">
              <a:latin typeface="Arial" panose="020B0604020202020204" pitchFamily="34" charset="0"/>
              <a:ea typeface="宋体" panose="02010600030101010101" pitchFamily="2" charset="-122"/>
              <a:cs typeface="+mn-cs"/>
            </a:endParaRPr>
          </a:p>
          <a:p>
            <a:pPr marL="844550" lvl="1" indent="-444500" eaLnBrk="1" hangingPunct="1">
              <a:buClrTx/>
              <a:buSzTx/>
              <a:buFont typeface="Wingdings" panose="05000000000000000000" pitchFamily="2" charset="2"/>
              <a:buChar char="n"/>
              <a:tabLst>
                <a:tab pos="444500" algn="l"/>
              </a:tabLst>
              <a:defRPr/>
            </a:pPr>
            <a:r>
              <a:rPr kumimoji="0" lang="en-US" altLang="zh-CN" sz="1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RISC-V</a:t>
            </a:r>
            <a:r>
              <a:rPr kumimoji="0" lang="zh-CN"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：家用电器、服务器、工控</a:t>
            </a:r>
            <a:r>
              <a:rPr kumimoji="0" lang="en-US" altLang="zh-CN" sz="1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CPU</a:t>
            </a:r>
            <a:r>
              <a:rPr kumimoji="0" lang="zh-CN"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，完全开源</a:t>
            </a:r>
            <a:endParaRPr kumimoji="0" lang="en-US" altLang="zh-CN" sz="1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844550" lvl="1" indent="-444500" eaLnBrk="1" hangingPunct="1">
              <a:buClrTx/>
              <a:buSzTx/>
              <a:buFont typeface="Wingdings" panose="05000000000000000000" pitchFamily="2" charset="2"/>
              <a:buChar char="n"/>
              <a:tabLst>
                <a:tab pos="444500" algn="l"/>
              </a:tabLst>
              <a:defRPr/>
            </a:pPr>
            <a:r>
              <a:rPr lang="en-US" altLang="zh-CN" sz="1400" kern="1200" dirty="0" smtClean="0">
                <a:latin typeface="Arial" panose="020B0604020202020204" pitchFamily="34" charset="0"/>
                <a:ea typeface="宋体" panose="02010600030101010101" pitchFamily="2" charset="-122"/>
                <a:cs typeface="+mn-cs"/>
              </a:rPr>
              <a:t>MIPS</a:t>
            </a:r>
            <a:r>
              <a:rPr lang="zh-CN" altLang="en-US" sz="1400" kern="1200" dirty="0" smtClean="0">
                <a:latin typeface="Arial" panose="020B0604020202020204" pitchFamily="34" charset="0"/>
                <a:ea typeface="宋体" panose="02010600030101010101" pitchFamily="2" charset="-122"/>
                <a:cs typeface="+mn-cs"/>
              </a:rPr>
              <a:t>：电子产品、网络设备，授权模式，龙芯（终生授权）</a:t>
            </a:r>
            <a:endParaRPr kumimoji="0" lang="en-US" altLang="zh-CN" sz="1400" b="0" i="0" u="none" strike="noStrike" kern="0" cap="none" spc="0" normalizeH="0" baseline="0" noProof="0" dirty="0">
              <a:ln>
                <a:noFill/>
              </a:ln>
              <a:solidFill>
                <a:schemeClr val="tx1"/>
              </a:solidFill>
              <a:effectLst/>
              <a:uLnTx/>
              <a:uFillTx/>
              <a:latin typeface="+mn-lt"/>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457904" y="1520787"/>
            <a:ext cx="8136904" cy="1757527"/>
          </a:xfrm>
          <a:prstGeom prst="rect">
            <a:avLst/>
          </a:prstGeom>
        </p:spPr>
      </p:pic>
      <p:sp>
        <p:nvSpPr>
          <p:cNvPr id="7" name="矩形 6"/>
          <p:cNvSpPr/>
          <p:nvPr/>
        </p:nvSpPr>
        <p:spPr>
          <a:xfrm>
            <a:off x="410210" y="979141"/>
            <a:ext cx="7182544" cy="461665"/>
          </a:xfrm>
          <a:prstGeom prst="rect">
            <a:avLst/>
          </a:prstGeom>
        </p:spPr>
        <p:txBody>
          <a:bodyPr wrap="square">
            <a:spAutoFit/>
          </a:bodyPr>
          <a:lstStyle/>
          <a:p>
            <a:r>
              <a:rPr lang="zh-CN" altLang="en-US" dirty="0">
                <a:solidFill>
                  <a:srgbClr val="3333FF"/>
                </a:solidFill>
              </a:rPr>
              <a:t>四大主流芯片架构（</a:t>
            </a:r>
            <a:r>
              <a:rPr lang="en-US" altLang="zh-CN" dirty="0">
                <a:solidFill>
                  <a:srgbClr val="3333FF"/>
                </a:solidFill>
              </a:rPr>
              <a:t>X86</a:t>
            </a:r>
            <a:r>
              <a:rPr lang="zh-CN" altLang="en-US" dirty="0">
                <a:solidFill>
                  <a:srgbClr val="3333FF"/>
                </a:solidFill>
              </a:rPr>
              <a:t>、</a:t>
            </a:r>
            <a:r>
              <a:rPr lang="en-US" altLang="zh-CN" dirty="0">
                <a:solidFill>
                  <a:srgbClr val="3333FF"/>
                </a:solidFill>
              </a:rPr>
              <a:t>ARM</a:t>
            </a:r>
            <a:r>
              <a:rPr lang="zh-CN" altLang="en-US" dirty="0">
                <a:solidFill>
                  <a:srgbClr val="3333FF"/>
                </a:solidFill>
              </a:rPr>
              <a:t>、</a:t>
            </a:r>
            <a:r>
              <a:rPr lang="en-US" altLang="zh-CN" dirty="0">
                <a:solidFill>
                  <a:srgbClr val="3333FF"/>
                </a:solidFill>
              </a:rPr>
              <a:t>RISC-V</a:t>
            </a:r>
            <a:r>
              <a:rPr lang="zh-CN" altLang="en-US" dirty="0">
                <a:solidFill>
                  <a:srgbClr val="3333FF"/>
                </a:solidFill>
              </a:rPr>
              <a:t>和</a:t>
            </a:r>
            <a:r>
              <a:rPr lang="en-US" altLang="zh-CN" dirty="0">
                <a:solidFill>
                  <a:srgbClr val="3333FF"/>
                </a:solidFill>
              </a:rPr>
              <a:t>MIPS</a:t>
            </a:r>
            <a:r>
              <a:rPr lang="zh-CN" altLang="en-US" dirty="0">
                <a:solidFill>
                  <a:srgbClr val="3333FF"/>
                </a:solidFill>
              </a:rPr>
              <a:t>）</a:t>
            </a:r>
          </a:p>
        </p:txBody>
      </p:sp>
    </p:spTree>
    <p:extLst>
      <p:ext uri="{BB962C8B-B14F-4D97-AF65-F5344CB8AC3E}">
        <p14:creationId xmlns:p14="http://schemas.microsoft.com/office/powerpoint/2010/main" val="270713491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097"/>
          <p:cNvSpPr>
            <a:spLocks noGrp="1"/>
          </p:cNvSpPr>
          <p:nvPr/>
        </p:nvSpPr>
        <p:spPr>
          <a:xfrm>
            <a:off x="685800" y="609600"/>
            <a:ext cx="7772400" cy="1143000"/>
          </a:xfrm>
          <a:prstGeom prst="rect">
            <a:avLst/>
          </a:prstGeom>
          <a:noFill/>
          <a:ln w="9525">
            <a:noFill/>
          </a:ln>
        </p:spPr>
        <p:txBody>
          <a:bodyPr anchor="ctr"/>
          <a:lstStyle/>
          <a:p>
            <a:pPr eaLnBrk="0" hangingPunct="0"/>
            <a:r>
              <a:rPr lang="en-US" altLang="zh-CN" sz="2800" b="1" dirty="0">
                <a:solidFill>
                  <a:srgbClr val="800000"/>
                </a:solidFill>
                <a:latin typeface="Times New Roman" panose="02020603050405020304" pitchFamily="18" charset="0"/>
              </a:rPr>
              <a:t>       </a:t>
            </a:r>
          </a:p>
        </p:txBody>
      </p:sp>
      <p:grpSp>
        <p:nvGrpSpPr>
          <p:cNvPr id="6" name="组合 5"/>
          <p:cNvGrpSpPr/>
          <p:nvPr/>
        </p:nvGrpSpPr>
        <p:grpSpPr>
          <a:xfrm>
            <a:off x="1007604" y="2056765"/>
            <a:ext cx="7450455" cy="3581400"/>
            <a:chOff x="1710" y="3855"/>
            <a:chExt cx="11733" cy="5640"/>
          </a:xfrm>
        </p:grpSpPr>
        <p:sp>
          <p:nvSpPr>
            <p:cNvPr id="4114" name="矩形 4113"/>
            <p:cNvSpPr/>
            <p:nvPr/>
          </p:nvSpPr>
          <p:spPr>
            <a:xfrm>
              <a:off x="8233" y="4815"/>
              <a:ext cx="5210" cy="4680"/>
            </a:xfrm>
            <a:prstGeom prst="rect">
              <a:avLst/>
            </a:prstGeom>
            <a:noFill/>
            <a:ln w="9525" cap="flat" cmpd="sng">
              <a:solidFill>
                <a:srgbClr val="00FFFF"/>
              </a:solidFill>
              <a:prstDash val="solid"/>
              <a:miter/>
              <a:headEnd type="none" w="med" len="med"/>
              <a:tailEnd type="none" w="med" len="med"/>
            </a:ln>
          </p:spPr>
          <p:txBody>
            <a:bodyPr/>
            <a:lstStyle/>
            <a:p>
              <a:endParaRPr lang="zh-CN" altLang="en-US"/>
            </a:p>
          </p:txBody>
        </p:sp>
        <p:sp>
          <p:nvSpPr>
            <p:cNvPr id="4116" name="文本框 4115"/>
            <p:cNvSpPr txBox="1"/>
            <p:nvPr/>
          </p:nvSpPr>
          <p:spPr>
            <a:xfrm>
              <a:off x="1710" y="4935"/>
              <a:ext cx="2400" cy="1125"/>
            </a:xfrm>
            <a:prstGeom prst="rect">
              <a:avLst/>
            </a:prstGeom>
            <a:noFill/>
            <a:ln w="12700" cap="sq" cmpd="sng">
              <a:solidFill>
                <a:srgbClr val="00FFFF"/>
              </a:solidFill>
              <a:prstDash val="solid"/>
              <a:miter/>
              <a:headEnd type="none" w="sm" len="sm"/>
              <a:tailEnd type="none" w="sm" len="sm"/>
            </a:ln>
          </p:spPr>
          <p:txBody>
            <a:bodyPr>
              <a:spAutoFit/>
            </a:bodyPr>
            <a:lstStyle/>
            <a:p>
              <a:pPr eaLnBrk="0" hangingPunct="0"/>
              <a:r>
                <a:rPr lang="zh-CN" altLang="en-US" sz="2000" b="1" dirty="0">
                  <a:solidFill>
                    <a:srgbClr val="FF00FF"/>
                  </a:solidFill>
                  <a:effectLst>
                    <a:outerShdw blurRad="38100" dist="38100" dir="2700000">
                      <a:srgbClr val="C0C0C0"/>
                    </a:outerShdw>
                  </a:effectLst>
                  <a:latin typeface="Times New Roman" panose="02020603050405020304" pitchFamily="18" charset="0"/>
                </a:rPr>
                <a:t>中央处理机</a:t>
              </a:r>
            </a:p>
            <a:p>
              <a:pPr eaLnBrk="0" hangingPunct="0"/>
              <a:r>
                <a:rPr lang="zh-CN" altLang="en-US" sz="2000" b="1" dirty="0">
                  <a:solidFill>
                    <a:srgbClr val="FF00FF"/>
                  </a:solidFill>
                  <a:effectLst>
                    <a:outerShdw blurRad="38100" dist="38100" dir="2700000">
                      <a:srgbClr val="C0C0C0"/>
                    </a:outerShdw>
                  </a:effectLst>
                  <a:latin typeface="Times New Roman" panose="02020603050405020304" pitchFamily="18" charset="0"/>
                </a:rPr>
                <a:t>      </a:t>
              </a:r>
              <a:r>
                <a:rPr lang="en-US" altLang="zh-CN" sz="2000" b="1" dirty="0">
                  <a:solidFill>
                    <a:srgbClr val="FF00FF"/>
                  </a:solidFill>
                  <a:effectLst>
                    <a:outerShdw blurRad="38100" dist="38100" dir="2700000">
                      <a:srgbClr val="C0C0C0"/>
                    </a:outerShdw>
                  </a:effectLst>
                  <a:latin typeface="Times New Roman" panose="02020603050405020304" pitchFamily="18" charset="0"/>
                </a:rPr>
                <a:t>CPU</a:t>
              </a:r>
            </a:p>
          </p:txBody>
        </p:sp>
        <p:sp>
          <p:nvSpPr>
            <p:cNvPr id="4117" name="文本框 4116"/>
            <p:cNvSpPr txBox="1"/>
            <p:nvPr/>
          </p:nvSpPr>
          <p:spPr>
            <a:xfrm>
              <a:off x="4950" y="4935"/>
              <a:ext cx="1920" cy="1125"/>
            </a:xfrm>
            <a:prstGeom prst="rect">
              <a:avLst/>
            </a:prstGeom>
            <a:noFill/>
            <a:ln w="12700" cap="sq" cmpd="sng">
              <a:solidFill>
                <a:srgbClr val="FF0000"/>
              </a:solidFill>
              <a:prstDash val="solid"/>
              <a:miter/>
              <a:headEnd type="none" w="sm" len="sm"/>
              <a:tailEnd type="none" w="sm" len="sm"/>
            </a:ln>
          </p:spPr>
          <p:txBody>
            <a:bodyPr>
              <a:spAutoFit/>
            </a:bodyPr>
            <a:lstStyle/>
            <a:p>
              <a:pPr algn="ctr" eaLnBrk="0" hangingPunct="0"/>
              <a:r>
                <a:rPr lang="zh-CN" altLang="en-US" sz="2000" b="1" dirty="0">
                  <a:latin typeface="Times New Roman" panose="02020603050405020304" pitchFamily="18" charset="0"/>
                </a:rPr>
                <a:t>总线控制</a:t>
              </a:r>
            </a:p>
            <a:p>
              <a:pPr algn="ctr" eaLnBrk="0" hangingPunct="0"/>
              <a:r>
                <a:rPr lang="zh-CN" altLang="en-US" sz="2000" b="1" dirty="0" smtClean="0">
                  <a:latin typeface="Times New Roman" panose="02020603050405020304" pitchFamily="18" charset="0"/>
                </a:rPr>
                <a:t>逻辑</a:t>
              </a:r>
              <a:endParaRPr lang="zh-CN" altLang="en-US" sz="2000" b="1" dirty="0">
                <a:latin typeface="Times New Roman" panose="02020603050405020304" pitchFamily="18" charset="0"/>
              </a:endParaRPr>
            </a:p>
          </p:txBody>
        </p:sp>
        <p:sp>
          <p:nvSpPr>
            <p:cNvPr id="4118" name="左右箭头 4117"/>
            <p:cNvSpPr/>
            <p:nvPr/>
          </p:nvSpPr>
          <p:spPr>
            <a:xfrm>
              <a:off x="4110" y="5295"/>
              <a:ext cx="840" cy="720"/>
            </a:xfrm>
            <a:prstGeom prst="leftRightArrow">
              <a:avLst>
                <a:gd name="adj1" fmla="val 50000"/>
                <a:gd name="adj2" fmla="val 23333"/>
              </a:avLst>
            </a:prstGeom>
            <a:solidFill>
              <a:schemeClr val="accent1"/>
            </a:solidFill>
            <a:ln w="12700">
              <a:noFill/>
            </a:ln>
          </p:spPr>
          <p:txBody>
            <a:bodyPr/>
            <a:lstStyle/>
            <a:p>
              <a:endParaRPr lang="zh-CN" altLang="en-US"/>
            </a:p>
          </p:txBody>
        </p:sp>
        <p:sp>
          <p:nvSpPr>
            <p:cNvPr id="4119" name="左右箭头 4118"/>
            <p:cNvSpPr/>
            <p:nvPr/>
          </p:nvSpPr>
          <p:spPr>
            <a:xfrm>
              <a:off x="6870" y="5235"/>
              <a:ext cx="1680" cy="720"/>
            </a:xfrm>
            <a:prstGeom prst="leftRightArrow">
              <a:avLst>
                <a:gd name="adj1" fmla="val 50000"/>
                <a:gd name="adj2" fmla="val 46666"/>
              </a:avLst>
            </a:prstGeom>
            <a:solidFill>
              <a:schemeClr val="accent1"/>
            </a:solidFill>
            <a:ln w="12700">
              <a:noFill/>
            </a:ln>
          </p:spPr>
          <p:txBody>
            <a:bodyPr/>
            <a:lstStyle/>
            <a:p>
              <a:endParaRPr lang="zh-CN" altLang="en-US"/>
            </a:p>
          </p:txBody>
        </p:sp>
        <p:sp>
          <p:nvSpPr>
            <p:cNvPr id="4120" name="文本框 4119"/>
            <p:cNvSpPr txBox="1"/>
            <p:nvPr/>
          </p:nvSpPr>
          <p:spPr>
            <a:xfrm>
              <a:off x="8550" y="7695"/>
              <a:ext cx="1295"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zh-CN" altLang="en-US" sz="2000" b="1" dirty="0">
                  <a:latin typeface="Times New Roman" panose="02020603050405020304" pitchFamily="18" charset="0"/>
                </a:rPr>
                <a:t>接 口</a:t>
              </a:r>
              <a:endParaRPr lang="zh-CN" altLang="en-US" b="1" dirty="0">
                <a:latin typeface="Times New Roman" panose="02020603050405020304" pitchFamily="18" charset="0"/>
              </a:endParaRPr>
            </a:p>
          </p:txBody>
        </p:sp>
        <p:sp>
          <p:nvSpPr>
            <p:cNvPr id="4121" name="文本框 4120"/>
            <p:cNvSpPr txBox="1"/>
            <p:nvPr/>
          </p:nvSpPr>
          <p:spPr>
            <a:xfrm>
              <a:off x="8550" y="5235"/>
              <a:ext cx="1335"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zh-CN" altLang="en-US" sz="2000" b="1" dirty="0">
                  <a:latin typeface="Times New Roman" panose="02020603050405020304" pitchFamily="18" charset="0"/>
                </a:rPr>
                <a:t>接 口</a:t>
              </a:r>
            </a:p>
          </p:txBody>
        </p:sp>
        <p:sp>
          <p:nvSpPr>
            <p:cNvPr id="4122" name="文本框 4121"/>
            <p:cNvSpPr txBox="1"/>
            <p:nvPr/>
          </p:nvSpPr>
          <p:spPr>
            <a:xfrm>
              <a:off x="8550" y="3859"/>
              <a:ext cx="1510" cy="630"/>
            </a:xfrm>
            <a:prstGeom prst="rect">
              <a:avLst/>
            </a:prstGeom>
            <a:noFill/>
            <a:ln w="12700" cap="sq" cmpd="sng">
              <a:solidFill>
                <a:srgbClr val="00FFFF"/>
              </a:solidFill>
              <a:prstDash val="solid"/>
              <a:miter/>
              <a:headEnd type="none" w="sm" len="sm"/>
              <a:tailEnd type="none" w="sm" len="sm"/>
            </a:ln>
          </p:spPr>
          <p:txBody>
            <a:bodyPr wrap="none">
              <a:spAutoFit/>
            </a:bodyPr>
            <a:lstStyle/>
            <a:p>
              <a:pPr eaLnBrk="0" hangingPunct="0"/>
              <a:r>
                <a:rPr lang="zh-CN" altLang="en-US" sz="2000" b="1" dirty="0" smtClean="0">
                  <a:solidFill>
                    <a:srgbClr val="FF00FF"/>
                  </a:solidFill>
                  <a:effectLst>
                    <a:outerShdw blurRad="38100" dist="38100" dir="2700000">
                      <a:srgbClr val="C0C0C0"/>
                    </a:outerShdw>
                  </a:effectLst>
                  <a:latin typeface="Times New Roman" panose="02020603050405020304" pitchFamily="18" charset="0"/>
                </a:rPr>
                <a:t>存储器</a:t>
              </a:r>
              <a:endParaRPr lang="zh-CN" altLang="en-US" sz="2000" b="1" dirty="0">
                <a:solidFill>
                  <a:srgbClr val="FF00FF"/>
                </a:solidFill>
                <a:effectLst>
                  <a:outerShdw blurRad="38100" dist="38100" dir="2700000">
                    <a:srgbClr val="C0C0C0"/>
                  </a:outerShdw>
                </a:effectLst>
                <a:latin typeface="Times New Roman" panose="02020603050405020304" pitchFamily="18" charset="0"/>
              </a:endParaRPr>
            </a:p>
          </p:txBody>
        </p:sp>
        <p:sp>
          <p:nvSpPr>
            <p:cNvPr id="4123" name="左右箭头 4122"/>
            <p:cNvSpPr/>
            <p:nvPr/>
          </p:nvSpPr>
          <p:spPr>
            <a:xfrm>
              <a:off x="9870" y="5235"/>
              <a:ext cx="1080" cy="720"/>
            </a:xfrm>
            <a:prstGeom prst="leftRightArrow">
              <a:avLst>
                <a:gd name="adj1" fmla="val 50000"/>
                <a:gd name="adj2" fmla="val 30000"/>
              </a:avLst>
            </a:prstGeom>
            <a:solidFill>
              <a:schemeClr val="accent1"/>
            </a:solidFill>
            <a:ln w="12700">
              <a:noFill/>
            </a:ln>
          </p:spPr>
          <p:txBody>
            <a:bodyPr/>
            <a:lstStyle/>
            <a:p>
              <a:endParaRPr lang="zh-CN" altLang="en-US"/>
            </a:p>
          </p:txBody>
        </p:sp>
        <p:sp>
          <p:nvSpPr>
            <p:cNvPr id="4124" name="任意多边形 4123"/>
            <p:cNvSpPr/>
            <p:nvPr/>
          </p:nvSpPr>
          <p:spPr>
            <a:xfrm rot="5400000">
              <a:off x="7230" y="7095"/>
              <a:ext cx="1560" cy="1080"/>
            </a:xfrm>
            <a:custGeom>
              <a:avLst/>
              <a:gdLst>
                <a:gd name="txL" fmla="*/ 0 w 21600"/>
                <a:gd name="txT" fmla="*/ 14400 h 21600"/>
                <a:gd name="txR" fmla="*/ 18514 w 21600"/>
                <a:gd name="txB" fmla="*/ 21600 h 21600"/>
              </a:gdLst>
              <a:ahLst/>
              <a:cxnLst>
                <a:cxn ang="270">
                  <a:pos x="15428" y="0"/>
                </a:cxn>
                <a:cxn ang="180">
                  <a:pos x="9257" y="7200"/>
                </a:cxn>
                <a:cxn ang="180">
                  <a:pos x="0" y="18000"/>
                </a:cxn>
                <a:cxn ang="90">
                  <a:pos x="9257" y="21600"/>
                </a:cxn>
                <a:cxn ang="0">
                  <a:pos x="18514" y="15000"/>
                </a:cxn>
                <a:cxn ang="0">
                  <a:pos x="21600" y="7200"/>
                </a:cxn>
              </a:cxnLst>
              <a:rect l="txL" t="txT" r="txR" b="txB"/>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12700">
              <a:noFill/>
            </a:ln>
          </p:spPr>
          <p:txBody>
            <a:bodyPr/>
            <a:lstStyle/>
            <a:p>
              <a:endParaRPr lang="zh-CN" altLang="en-US"/>
            </a:p>
          </p:txBody>
        </p:sp>
        <p:sp>
          <p:nvSpPr>
            <p:cNvPr id="4125" name="任意多边形 4124"/>
            <p:cNvSpPr/>
            <p:nvPr/>
          </p:nvSpPr>
          <p:spPr>
            <a:xfrm rot="-5400000" flipV="1">
              <a:off x="7230" y="4095"/>
              <a:ext cx="1560" cy="1080"/>
            </a:xfrm>
            <a:custGeom>
              <a:avLst/>
              <a:gdLst>
                <a:gd name="txL" fmla="*/ 0 w 21600"/>
                <a:gd name="txT" fmla="*/ 14400 h 21600"/>
                <a:gd name="txR" fmla="*/ 18514 w 21600"/>
                <a:gd name="txB" fmla="*/ 21600 h 21600"/>
              </a:gdLst>
              <a:ahLst/>
              <a:cxnLst>
                <a:cxn ang="270">
                  <a:pos x="15428" y="0"/>
                </a:cxn>
                <a:cxn ang="180">
                  <a:pos x="9257" y="7200"/>
                </a:cxn>
                <a:cxn ang="180">
                  <a:pos x="0" y="18000"/>
                </a:cxn>
                <a:cxn ang="90">
                  <a:pos x="9257" y="21600"/>
                </a:cxn>
                <a:cxn ang="0">
                  <a:pos x="18514" y="15000"/>
                </a:cxn>
                <a:cxn ang="0">
                  <a:pos x="21600" y="7200"/>
                </a:cxn>
              </a:cxnLst>
              <a:rect l="txL" t="txT" r="txR" b="txB"/>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12700">
              <a:noFill/>
            </a:ln>
          </p:spPr>
          <p:txBody>
            <a:bodyPr/>
            <a:lstStyle/>
            <a:p>
              <a:endParaRPr lang="zh-CN" altLang="en-US"/>
            </a:p>
          </p:txBody>
        </p:sp>
        <p:sp>
          <p:nvSpPr>
            <p:cNvPr id="4126" name="左右箭头 4125"/>
            <p:cNvSpPr/>
            <p:nvPr/>
          </p:nvSpPr>
          <p:spPr>
            <a:xfrm>
              <a:off x="9870" y="7695"/>
              <a:ext cx="1080" cy="720"/>
            </a:xfrm>
            <a:prstGeom prst="leftRightArrow">
              <a:avLst>
                <a:gd name="adj1" fmla="val 50000"/>
                <a:gd name="adj2" fmla="val 30000"/>
              </a:avLst>
            </a:prstGeom>
            <a:solidFill>
              <a:schemeClr val="accent1"/>
            </a:solidFill>
            <a:ln w="12700">
              <a:noFill/>
            </a:ln>
          </p:spPr>
          <p:txBody>
            <a:bodyPr/>
            <a:lstStyle/>
            <a:p>
              <a:endParaRPr lang="zh-CN" altLang="en-US"/>
            </a:p>
          </p:txBody>
        </p:sp>
        <p:sp>
          <p:nvSpPr>
            <p:cNvPr id="4127" name="文本框 4126"/>
            <p:cNvSpPr txBox="1"/>
            <p:nvPr/>
          </p:nvSpPr>
          <p:spPr>
            <a:xfrm>
              <a:off x="10973" y="5273"/>
              <a:ext cx="2323" cy="630"/>
            </a:xfrm>
            <a:prstGeom prst="rect">
              <a:avLst/>
            </a:prstGeom>
            <a:noFill/>
            <a:ln w="12700" cap="sq" cmpd="sng">
              <a:solidFill>
                <a:srgbClr val="0000FF"/>
              </a:solidFill>
              <a:prstDash val="solid"/>
              <a:miter/>
              <a:headEnd type="none" w="sm" len="sm"/>
              <a:tailEnd type="none" w="sm" len="sm"/>
            </a:ln>
          </p:spPr>
          <p:txBody>
            <a:bodyPr wrap="none">
              <a:spAutoFit/>
            </a:bodyPr>
            <a:lstStyle/>
            <a:p>
              <a:pPr eaLnBrk="0" hangingPunct="0"/>
              <a:r>
                <a:rPr lang="zh-CN" altLang="en-US" sz="2000" b="1" dirty="0" smtClean="0">
                  <a:latin typeface="Times New Roman" panose="02020603050405020304" pitchFamily="18" charset="0"/>
                </a:rPr>
                <a:t>大容量存储</a:t>
              </a:r>
              <a:endParaRPr lang="zh-CN" altLang="en-US" sz="2000" b="1" dirty="0">
                <a:latin typeface="Times New Roman" panose="02020603050405020304" pitchFamily="18" charset="0"/>
              </a:endParaRPr>
            </a:p>
          </p:txBody>
        </p:sp>
        <p:sp>
          <p:nvSpPr>
            <p:cNvPr id="4128" name="文本框 4127"/>
            <p:cNvSpPr txBox="1"/>
            <p:nvPr/>
          </p:nvSpPr>
          <p:spPr>
            <a:xfrm>
              <a:off x="10950" y="7695"/>
              <a:ext cx="1800"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en-US" altLang="zh-CN" sz="2000" b="1" dirty="0">
                  <a:latin typeface="Times New Roman" panose="02020603050405020304" pitchFamily="18" charset="0"/>
                </a:rPr>
                <a:t>I/O</a:t>
              </a:r>
              <a:r>
                <a:rPr lang="zh-CN" altLang="en-US" sz="2000" b="1" dirty="0">
                  <a:latin typeface="Times New Roman" panose="02020603050405020304" pitchFamily="18" charset="0"/>
                </a:rPr>
                <a:t>设备</a:t>
              </a:r>
            </a:p>
          </p:txBody>
        </p:sp>
        <p:sp>
          <p:nvSpPr>
            <p:cNvPr id="4129" name="矩形 4128"/>
            <p:cNvSpPr/>
            <p:nvPr/>
          </p:nvSpPr>
          <p:spPr>
            <a:xfrm>
              <a:off x="10590" y="4575"/>
              <a:ext cx="2400" cy="4920"/>
            </a:xfrm>
            <a:prstGeom prst="rect">
              <a:avLst/>
            </a:prstGeom>
            <a:noFill/>
            <a:ln w="12700">
              <a:noFill/>
            </a:ln>
          </p:spPr>
          <p:txBody>
            <a:bodyPr/>
            <a:lstStyle/>
            <a:p>
              <a:endParaRPr lang="zh-CN" altLang="en-US"/>
            </a:p>
          </p:txBody>
        </p:sp>
        <p:sp>
          <p:nvSpPr>
            <p:cNvPr id="4130" name="文本框 4129"/>
            <p:cNvSpPr txBox="1"/>
            <p:nvPr/>
          </p:nvSpPr>
          <p:spPr>
            <a:xfrm>
              <a:off x="10830" y="8655"/>
              <a:ext cx="2093" cy="645"/>
            </a:xfrm>
            <a:prstGeom prst="rect">
              <a:avLst/>
            </a:prstGeom>
            <a:noFill/>
            <a:ln w="12700" cap="sq" cmpd="sng">
              <a:solidFill>
                <a:srgbClr val="66CCFF"/>
              </a:solidFill>
              <a:prstDash val="solid"/>
              <a:miter/>
              <a:headEnd type="none" w="sm" len="sm"/>
              <a:tailEnd type="none" w="sm" len="sm"/>
            </a:ln>
          </p:spPr>
          <p:txBody>
            <a:bodyPr wrap="none">
              <a:spAutoFit/>
            </a:bodyPr>
            <a:lstStyle/>
            <a:p>
              <a:pPr eaLnBrk="0" hangingPunct="0"/>
              <a:r>
                <a:rPr lang="en-US" altLang="zh-CN" sz="2000" b="1" dirty="0">
                  <a:solidFill>
                    <a:srgbClr val="FF00FF"/>
                  </a:solidFill>
                  <a:effectLst>
                    <a:outerShdw blurRad="38100" dist="38100" dir="2700000">
                      <a:srgbClr val="C0C0C0"/>
                    </a:outerShdw>
                  </a:effectLst>
                  <a:latin typeface="Times New Roman" panose="02020603050405020304" pitchFamily="18" charset="0"/>
                </a:rPr>
                <a:t>I/O</a:t>
              </a:r>
              <a:r>
                <a:rPr lang="zh-CN" altLang="en-US" sz="2000" b="1" dirty="0">
                  <a:solidFill>
                    <a:srgbClr val="FF00FF"/>
                  </a:solidFill>
                  <a:effectLst>
                    <a:outerShdw blurRad="38100" dist="38100" dir="2700000">
                      <a:srgbClr val="C0C0C0"/>
                    </a:outerShdw>
                  </a:effectLst>
                  <a:latin typeface="Times New Roman" panose="02020603050405020304" pitchFamily="18" charset="0"/>
                </a:rPr>
                <a:t>子系统</a:t>
              </a:r>
            </a:p>
          </p:txBody>
        </p:sp>
        <p:sp>
          <p:nvSpPr>
            <p:cNvPr id="4131" name="文本框 4130"/>
            <p:cNvSpPr txBox="1"/>
            <p:nvPr/>
          </p:nvSpPr>
          <p:spPr>
            <a:xfrm>
              <a:off x="6750" y="6495"/>
              <a:ext cx="770" cy="1800"/>
            </a:xfrm>
            <a:prstGeom prst="rect">
              <a:avLst/>
            </a:prstGeom>
            <a:noFill/>
            <a:ln w="12700">
              <a:noFill/>
            </a:ln>
          </p:spPr>
          <p:txBody>
            <a:bodyPr vert="eaVert">
              <a:spAutoFit/>
            </a:bodyPr>
            <a:lstStyle/>
            <a:p>
              <a:pPr eaLnBrk="0" hangingPunct="0"/>
              <a:r>
                <a:rPr lang="zh-CN" altLang="en-US" sz="2000" b="1" dirty="0">
                  <a:latin typeface="Times New Roman" panose="02020603050405020304" pitchFamily="18" charset="0"/>
                </a:rPr>
                <a:t>系统总线</a:t>
              </a:r>
            </a:p>
          </p:txBody>
        </p:sp>
        <p:sp>
          <p:nvSpPr>
            <p:cNvPr id="4132" name="矩形 4131"/>
            <p:cNvSpPr/>
            <p:nvPr/>
          </p:nvSpPr>
          <p:spPr>
            <a:xfrm>
              <a:off x="7470" y="5775"/>
              <a:ext cx="360" cy="1200"/>
            </a:xfrm>
            <a:prstGeom prst="rect">
              <a:avLst/>
            </a:prstGeom>
            <a:solidFill>
              <a:schemeClr val="accent1"/>
            </a:solidFill>
            <a:ln w="12700">
              <a:noFill/>
            </a:ln>
          </p:spPr>
          <p:txBody>
            <a:bodyPr/>
            <a:lstStyle/>
            <a:p>
              <a:endParaRPr lang="zh-CN" altLang="en-US"/>
            </a:p>
          </p:txBody>
        </p:sp>
        <p:sp>
          <p:nvSpPr>
            <p:cNvPr id="4133" name="文本框 4132"/>
            <p:cNvSpPr txBox="1"/>
            <p:nvPr/>
          </p:nvSpPr>
          <p:spPr>
            <a:xfrm>
              <a:off x="8933" y="5970"/>
              <a:ext cx="562" cy="1870"/>
            </a:xfrm>
            <a:prstGeom prst="rect">
              <a:avLst/>
            </a:prstGeom>
            <a:noFill/>
            <a:ln w="12700">
              <a:noFill/>
            </a:ln>
          </p:spPr>
          <p:txBody>
            <a:bodyPr>
              <a:spAutoFit/>
            </a:bodyPr>
            <a:lstStyle/>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p:txBody>
        </p:sp>
        <p:sp>
          <p:nvSpPr>
            <p:cNvPr id="4134" name="文本框 4133"/>
            <p:cNvSpPr txBox="1"/>
            <p:nvPr/>
          </p:nvSpPr>
          <p:spPr>
            <a:xfrm>
              <a:off x="11288" y="5948"/>
              <a:ext cx="720" cy="1870"/>
            </a:xfrm>
            <a:prstGeom prst="rect">
              <a:avLst/>
            </a:prstGeom>
            <a:noFill/>
            <a:ln w="12700">
              <a:noFill/>
            </a:ln>
          </p:spPr>
          <p:txBody>
            <a:bodyPr>
              <a:spAutoFit/>
            </a:bodyPr>
            <a:lstStyle/>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p:txBody>
        </p:sp>
        <p:sp>
          <p:nvSpPr>
            <p:cNvPr id="4135" name="右箭头 4134"/>
            <p:cNvSpPr/>
            <p:nvPr/>
          </p:nvSpPr>
          <p:spPr>
            <a:xfrm>
              <a:off x="7590" y="6495"/>
              <a:ext cx="960" cy="720"/>
            </a:xfrm>
            <a:prstGeom prst="rightArrow">
              <a:avLst>
                <a:gd name="adj1" fmla="val 50000"/>
                <a:gd name="adj2" fmla="val 33333"/>
              </a:avLst>
            </a:prstGeom>
            <a:solidFill>
              <a:schemeClr val="accent1"/>
            </a:solidFill>
            <a:ln w="12700">
              <a:noFill/>
            </a:ln>
          </p:spPr>
          <p:txBody>
            <a:bodyPr/>
            <a:lstStyle/>
            <a:p>
              <a:endParaRPr lang="zh-CN" altLang="en-US"/>
            </a:p>
          </p:txBody>
        </p:sp>
      </p:grpSp>
      <p:sp>
        <p:nvSpPr>
          <p:cNvPr id="6168" name="文本框 6167"/>
          <p:cNvSpPr txBox="1"/>
          <p:nvPr/>
        </p:nvSpPr>
        <p:spPr>
          <a:xfrm>
            <a:off x="876300" y="5818505"/>
            <a:ext cx="5281295" cy="460375"/>
          </a:xfrm>
          <a:prstGeom prst="rect">
            <a:avLst/>
          </a:prstGeom>
          <a:noFill/>
          <a:ln w="12700">
            <a:noFill/>
          </a:ln>
        </p:spPr>
        <p:txBody>
          <a:bodyPr wrap="square">
            <a:spAutoFit/>
          </a:bodyPr>
          <a:lstStyle/>
          <a:p>
            <a:pPr marL="457200" indent="-457200">
              <a:spcBef>
                <a:spcPct val="50000"/>
              </a:spcBef>
              <a:buFont typeface="Wingdings" panose="05000000000000000000" charset="0"/>
              <a:buChar char=""/>
            </a:pPr>
            <a:r>
              <a:rPr lang="zh-CN" altLang="en-US" b="1" dirty="0">
                <a:solidFill>
                  <a:srgbClr val="000000"/>
                </a:solidFill>
                <a:latin typeface="Times New Roman" panose="02020603050405020304" pitchFamily="18" charset="0"/>
                <a:ea typeface="楷体_GB2312" pitchFamily="49" charset="-122"/>
              </a:rPr>
              <a:t>软件：</a:t>
            </a:r>
            <a:r>
              <a:rPr lang="zh-CN" altLang="en-US" dirty="0">
                <a:solidFill>
                  <a:srgbClr val="000000"/>
                </a:solidFill>
                <a:latin typeface="Times New Roman" panose="02020603050405020304" pitchFamily="18" charset="0"/>
                <a:ea typeface="宋体" panose="02010600030101010101" pitchFamily="2" charset="-122"/>
              </a:rPr>
              <a:t>系统软件 </a:t>
            </a:r>
            <a:r>
              <a:rPr lang="en-US" altLang="zh-CN" dirty="0">
                <a:solidFill>
                  <a:srgbClr val="000000"/>
                </a:solidFill>
                <a:latin typeface="Times New Roman" panose="02020603050405020304" pitchFamily="18" charset="0"/>
                <a:ea typeface="宋体" panose="02010600030101010101" pitchFamily="2" charset="-122"/>
              </a:rPr>
              <a:t>&amp;</a:t>
            </a:r>
            <a:r>
              <a:rPr lang="zh-CN" altLang="en-US" dirty="0">
                <a:solidFill>
                  <a:srgbClr val="000000"/>
                </a:solidFill>
                <a:latin typeface="Times New Roman" panose="02020603050405020304" pitchFamily="18" charset="0"/>
                <a:ea typeface="宋体" panose="02010600030101010101" pitchFamily="2" charset="-122"/>
              </a:rPr>
              <a:t> 用户软件</a:t>
            </a:r>
          </a:p>
        </p:txBody>
      </p:sp>
      <p:sp>
        <p:nvSpPr>
          <p:cNvPr id="5" name="文本框 4"/>
          <p:cNvSpPr txBox="1"/>
          <p:nvPr/>
        </p:nvSpPr>
        <p:spPr>
          <a:xfrm>
            <a:off x="876300" y="1182370"/>
            <a:ext cx="7581759" cy="830997"/>
          </a:xfrm>
          <a:prstGeom prst="rect">
            <a:avLst/>
          </a:prstGeom>
          <a:noFill/>
        </p:spPr>
        <p:txBody>
          <a:bodyPr wrap="square" rtlCol="0" anchor="t">
            <a:spAutoFit/>
          </a:bodyPr>
          <a:lstStyle/>
          <a:p>
            <a:pPr marL="342900" indent="-342900">
              <a:buFont typeface="Wingdings" panose="05000000000000000000" charset="0"/>
              <a:buChar char=""/>
            </a:pPr>
            <a:r>
              <a:rPr lang="zh-CN" altLang="en-US" dirty="0">
                <a:latin typeface="华文宋体" panose="02010600040101010101" charset="-122"/>
                <a:ea typeface="华文宋体" panose="02010600040101010101" charset="-122"/>
                <a:sym typeface="+mn-ea"/>
              </a:rPr>
              <a:t>硬件：</a:t>
            </a:r>
            <a:r>
              <a:rPr lang="zh-CN" altLang="en-US" dirty="0">
                <a:solidFill>
                  <a:srgbClr val="FF00FF"/>
                </a:solidFill>
                <a:latin typeface="华文宋体" panose="02010600040101010101" charset="-122"/>
                <a:ea typeface="华文宋体" panose="02010600040101010101" charset="-122"/>
                <a:sym typeface="+mn-ea"/>
              </a:rPr>
              <a:t>三个主要组成部分</a:t>
            </a:r>
            <a:r>
              <a:rPr lang="zh-CN" altLang="en-US" dirty="0">
                <a:latin typeface="华文宋体" panose="02010600040101010101" charset="-122"/>
                <a:ea typeface="华文宋体" panose="02010600040101010101" charset="-122"/>
                <a:sym typeface="+mn-ea"/>
              </a:rPr>
              <a:t>，用系统</a:t>
            </a:r>
            <a:r>
              <a:rPr lang="zh-CN" altLang="en-US" dirty="0" smtClean="0">
                <a:latin typeface="华文宋体" panose="02010600040101010101" charset="-122"/>
                <a:ea typeface="华文宋体" panose="02010600040101010101" charset="-122"/>
                <a:sym typeface="+mn-ea"/>
              </a:rPr>
              <a:t>总线、</a:t>
            </a:r>
            <a:r>
              <a:rPr lang="en-US" altLang="zh-CN" smtClean="0">
                <a:latin typeface="华文宋体" panose="02010600040101010101" charset="-122"/>
                <a:ea typeface="华文宋体" panose="02010600040101010101" charset="-122"/>
                <a:sym typeface="+mn-ea"/>
              </a:rPr>
              <a:t>I/O</a:t>
            </a:r>
            <a:r>
              <a:rPr lang="zh-CN" altLang="en-US" dirty="0">
                <a:latin typeface="华文宋体" panose="02010600040101010101" charset="-122"/>
                <a:ea typeface="华文宋体" panose="02010600040101010101" charset="-122"/>
                <a:sym typeface="+mn-ea"/>
              </a:rPr>
              <a:t>接口电路</a:t>
            </a:r>
            <a:r>
              <a:rPr lang="zh-CN" altLang="en-US" dirty="0" smtClean="0">
                <a:latin typeface="华文宋体" panose="02010600040101010101" charset="-122"/>
                <a:ea typeface="华文宋体" panose="02010600040101010101" charset="-122"/>
                <a:sym typeface="+mn-ea"/>
              </a:rPr>
              <a:t>连接</a:t>
            </a:r>
            <a:endParaRPr lang="zh-CN" altLang="en-US" dirty="0">
              <a:latin typeface="华文宋体" panose="02010600040101010101" charset="-122"/>
              <a:ea typeface="华文宋体" panose="02010600040101010101" charset="-122"/>
            </a:endParaRPr>
          </a:p>
        </p:txBody>
      </p:sp>
      <p:sp>
        <p:nvSpPr>
          <p:cNvPr id="2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410210" y="0"/>
            <a:ext cx="8484870" cy="899160"/>
          </a:xfrm>
        </p:spPr>
        <p:txBody>
          <a:bodyPr vert="horz" wrap="square" lIns="91440" tIns="45720" rIns="91440" bIns="45720" anchor="ctr"/>
          <a:lstStyle/>
          <a:p>
            <a:pPr algn="l" eaLnBrk="1" hangingPunct="1"/>
            <a:r>
              <a:rPr lang="zh-CN" altLang="en-US" sz="2600" dirty="0">
                <a:ea typeface="宋体" panose="02010600030101010101" pitchFamily="2" charset="-122"/>
              </a:rPr>
              <a:t>教材与参考书</a:t>
            </a:r>
          </a:p>
        </p:txBody>
      </p:sp>
      <p:sp>
        <p:nvSpPr>
          <p:cNvPr id="7171" name="Rectangle 3"/>
          <p:cNvSpPr>
            <a:spLocks noGrp="1" noChangeArrowheads="1"/>
          </p:cNvSpPr>
          <p:nvPr>
            <p:ph idx="1"/>
          </p:nvPr>
        </p:nvSpPr>
        <p:spPr>
          <a:xfrm>
            <a:off x="233045" y="3725545"/>
            <a:ext cx="8360410" cy="2895600"/>
          </a:xfrm>
        </p:spPr>
        <p:txBody>
          <a:bodyPr vert="horz" wrap="square" lIns="91440" tIns="45720" rIns="91440" bIns="45720" numCol="1" anchor="t" anchorCtr="0" compatLnSpc="1"/>
          <a:lstStyle/>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沈美明、温冬婵，《IBM-PC汇编语言程序设计（第二版）》，清华大学出版，2012，ISBN：9787302046646</a:t>
            </a:r>
            <a:r>
              <a:rPr kumimoji="0" lang="en-IE" altLang="zh-CN" sz="20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a:t>
            </a: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lang="zh-CN" altLang="en-US" sz="2000" b="0" noProof="0" dirty="0">
                <a:solidFill>
                  <a:schemeClr val="tx1"/>
                </a:solidFill>
                <a:effectLst/>
                <a:ea typeface="宋体" panose="02010600030101010101" pitchFamily="2" charset="-122"/>
              </a:rPr>
              <a:t>王</a:t>
            </a:r>
            <a:r>
              <a:rPr lang="zh-CN" altLang="en-US" sz="2000" b="0" noProof="0" dirty="0" smtClean="0">
                <a:solidFill>
                  <a:schemeClr val="tx1"/>
                </a:solidFill>
                <a:effectLst/>
                <a:ea typeface="宋体" panose="02010600030101010101" pitchFamily="2" charset="-122"/>
              </a:rPr>
              <a:t>让定、朱莹，</a:t>
            </a:r>
            <a:r>
              <a:rPr lang="en-US" altLang="zh-CN" sz="2000" b="0" noProof="0" dirty="0" smtClean="0">
                <a:solidFill>
                  <a:schemeClr val="tx1"/>
                </a:solidFill>
                <a:effectLst/>
                <a:ea typeface="宋体" panose="02010600030101010101" pitchFamily="2" charset="-122"/>
              </a:rPr>
              <a:t>《</a:t>
            </a:r>
            <a:r>
              <a:rPr lang="zh-CN" altLang="en-US" sz="2000" b="0" noProof="0" dirty="0" smtClean="0">
                <a:solidFill>
                  <a:schemeClr val="tx1"/>
                </a:solidFill>
                <a:effectLst/>
                <a:ea typeface="宋体" panose="02010600030101010101" pitchFamily="2" charset="-122"/>
              </a:rPr>
              <a:t>汇编语言与接口技术</a:t>
            </a:r>
            <a:r>
              <a:rPr lang="en-US" altLang="zh-CN" sz="2000" b="0" noProof="0" dirty="0" smtClean="0">
                <a:solidFill>
                  <a:schemeClr val="tx1"/>
                </a:solidFill>
                <a:effectLst/>
                <a:ea typeface="宋体" panose="02010600030101010101" pitchFamily="2" charset="-122"/>
              </a:rPr>
              <a:t>》</a:t>
            </a:r>
            <a:r>
              <a:rPr lang="zh-CN" altLang="en-US" sz="2000" b="0" noProof="0" dirty="0" smtClean="0">
                <a:solidFill>
                  <a:schemeClr val="tx1"/>
                </a:solidFill>
                <a:effectLst/>
                <a:ea typeface="宋体" panose="02010600030101010101" pitchFamily="2" charset="-122"/>
              </a:rPr>
              <a:t>，清华大学出版社，</a:t>
            </a:r>
            <a:r>
              <a:rPr lang="en-US" altLang="zh-CN" sz="2000" b="0" noProof="0" dirty="0" smtClean="0">
                <a:solidFill>
                  <a:schemeClr val="tx1"/>
                </a:solidFill>
                <a:effectLst/>
                <a:ea typeface="宋体" panose="02010600030101010101" pitchFamily="2" charset="-122"/>
              </a:rPr>
              <a:t>2021</a:t>
            </a:r>
            <a:r>
              <a:rPr lang="zh-CN" altLang="en-US" sz="2000" b="0" noProof="0" dirty="0" smtClean="0">
                <a:solidFill>
                  <a:schemeClr val="tx1"/>
                </a:solidFill>
                <a:effectLst/>
                <a:ea typeface="宋体" panose="02010600030101010101" pitchFamily="2" charset="-122"/>
              </a:rPr>
              <a:t>。</a:t>
            </a:r>
            <a:endPar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沈美明、温冬婵，《IBM-PC汇编语言程序设计实验教程》，清华大学出版，2012，ISBN：9787302010333。</a:t>
            </a: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endPar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zh-CN" altLang="en-US"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助教：</a:t>
            </a: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t>
            </a:r>
            <a:endParaRPr kumimoji="0" lang="en-US" altLang="zh-CN" sz="20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a:p>
            <a:pPr marL="484505" lvl="1" indent="0" eaLnBrk="1" hangingPunct="1">
              <a:buClrTx/>
              <a:buSzTx/>
              <a:buNone/>
              <a:tabLst>
                <a:tab pos="1524000" algn="l"/>
              </a:tabLst>
              <a:defRPr/>
            </a:pPr>
            <a:r>
              <a:rPr kumimoji="0" lang="zh-CN" altLang="en-US" sz="1800" b="0" i="0" u="none" strike="noStrike" kern="0" cap="none" spc="0" normalizeH="0" baseline="0" noProof="0" dirty="0" smtClean="0">
                <a:ln>
                  <a:noFill/>
                </a:ln>
                <a:solidFill>
                  <a:schemeClr val="tx1"/>
                </a:solidFill>
                <a:effectLst/>
                <a:uLnTx/>
                <a:uFillTx/>
                <a:latin typeface="+mn-lt"/>
                <a:ea typeface="宋体" panose="02010600030101010101" pitchFamily="2" charset="-122"/>
              </a:rPr>
              <a:t>王锦成：</a:t>
            </a:r>
            <a:r>
              <a:rPr lang="en-US" altLang="zh-CN" sz="1800" dirty="0">
                <a:ea typeface="宋体" panose="02010600030101010101" pitchFamily="2" charset="-122"/>
              </a:rPr>
              <a:t>15970130963</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151620" y="979170"/>
            <a:ext cx="1837690" cy="2663825"/>
          </a:xfrm>
          <a:prstGeom prst="rect">
            <a:avLst/>
          </a:prstGeom>
        </p:spPr>
      </p:pic>
      <p:pic>
        <p:nvPicPr>
          <p:cNvPr id="3" name="图片 2"/>
          <p:cNvPicPr>
            <a:picLocks noChangeAspect="1"/>
          </p:cNvPicPr>
          <p:nvPr/>
        </p:nvPicPr>
        <p:blipFill>
          <a:blip r:embed="rId4"/>
          <a:stretch>
            <a:fillRect/>
          </a:stretch>
        </p:blipFill>
        <p:spPr>
          <a:xfrm>
            <a:off x="5898026" y="990342"/>
            <a:ext cx="1878330" cy="2664460"/>
          </a:xfrm>
          <a:prstGeom prst="rect">
            <a:avLst/>
          </a:prstGeom>
        </p:spPr>
      </p:pic>
      <p:pic>
        <p:nvPicPr>
          <p:cNvPr id="4" name="图片 3"/>
          <p:cNvPicPr>
            <a:picLocks noChangeAspect="1"/>
          </p:cNvPicPr>
          <p:nvPr/>
        </p:nvPicPr>
        <p:blipFill>
          <a:blip r:embed="rId5"/>
          <a:stretch>
            <a:fillRect/>
          </a:stretch>
        </p:blipFill>
        <p:spPr>
          <a:xfrm>
            <a:off x="3527885" y="990342"/>
            <a:ext cx="1845324" cy="2652653"/>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93" name="矩形 58392"/>
          <p:cNvSpPr/>
          <p:nvPr/>
        </p:nvSpPr>
        <p:spPr>
          <a:xfrm>
            <a:off x="457200" y="1082675"/>
            <a:ext cx="8277860" cy="5016758"/>
          </a:xfrm>
          <a:prstGeom prst="rect">
            <a:avLst/>
          </a:prstGeom>
          <a:noFill/>
          <a:ln w="9525">
            <a:noFill/>
          </a:ln>
        </p:spPr>
        <p:txBody>
          <a:bodyPr wrap="square">
            <a:spAutoFit/>
          </a:bodyPr>
          <a:lstStyle/>
          <a:p>
            <a:pPr indent="535305" algn="just">
              <a:spcBef>
                <a:spcPts val="600"/>
              </a:spcBef>
            </a:pPr>
            <a:r>
              <a:rPr lang="zh-CN" altLang="en-US" sz="2000" b="0" dirty="0">
                <a:latin typeface="华文宋体" panose="02010600040101010101" charset="-122"/>
                <a:ea typeface="华文宋体" panose="02010600040101010101" charset="-122"/>
              </a:rPr>
              <a:t>典型的微型计算机硬件主要由</a:t>
            </a:r>
            <a:r>
              <a:rPr lang="zh-CN" altLang="en-US" sz="2000" dirty="0">
                <a:solidFill>
                  <a:srgbClr val="FF0000"/>
                </a:solidFill>
                <a:latin typeface="华文宋体" panose="02010600040101010101" charset="-122"/>
                <a:ea typeface="华文宋体" panose="02010600040101010101" charset="-122"/>
              </a:rPr>
              <a:t>中央处理机、存储器、系统总线、</a:t>
            </a:r>
            <a:r>
              <a:rPr lang="en-US" altLang="zh-CN" sz="2000" dirty="0">
                <a:solidFill>
                  <a:srgbClr val="FF0000"/>
                </a:solidFill>
                <a:latin typeface="华文宋体" panose="02010600040101010101" charset="-122"/>
                <a:ea typeface="华文宋体" panose="02010600040101010101" charset="-122"/>
              </a:rPr>
              <a:t>I/O</a:t>
            </a:r>
            <a:r>
              <a:rPr lang="zh-CN" altLang="en-US" sz="2000" dirty="0">
                <a:solidFill>
                  <a:srgbClr val="FF0000"/>
                </a:solidFill>
                <a:latin typeface="华文宋体" panose="02010600040101010101" charset="-122"/>
                <a:ea typeface="华文宋体" panose="02010600040101010101" charset="-122"/>
              </a:rPr>
              <a:t>接口电路和</a:t>
            </a:r>
            <a:r>
              <a:rPr lang="en-US" altLang="zh-CN" sz="2000" dirty="0">
                <a:solidFill>
                  <a:srgbClr val="FF0000"/>
                </a:solidFill>
                <a:latin typeface="华文宋体" panose="02010600040101010101" charset="-122"/>
                <a:ea typeface="华文宋体" panose="02010600040101010101" charset="-122"/>
              </a:rPr>
              <a:t>I/O</a:t>
            </a:r>
            <a:r>
              <a:rPr lang="zh-CN" altLang="en-US" sz="2000" dirty="0">
                <a:solidFill>
                  <a:srgbClr val="FF0000"/>
                </a:solidFill>
                <a:latin typeface="华文宋体" panose="02010600040101010101" charset="-122"/>
                <a:ea typeface="华文宋体" panose="02010600040101010101" charset="-122"/>
              </a:rPr>
              <a:t>设备</a:t>
            </a:r>
            <a:r>
              <a:rPr lang="zh-CN" altLang="en-US" sz="2000" b="0" dirty="0">
                <a:latin typeface="华文宋体" panose="02010600040101010101" charset="-122"/>
                <a:ea typeface="华文宋体" panose="02010600040101010101" charset="-122"/>
              </a:rPr>
              <a:t>组成。</a:t>
            </a:r>
            <a:endParaRPr lang="en-US" altLang="zh-CN" sz="2000" b="0" dirty="0">
              <a:latin typeface="华文宋体" panose="02010600040101010101" charset="-122"/>
              <a:ea typeface="华文宋体" panose="02010600040101010101" charset="-122"/>
            </a:endParaRPr>
          </a:p>
          <a:p>
            <a:pPr marL="342900"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中央处理机（</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）：是微型计算机的核心部件，芯片内集成了</a:t>
            </a:r>
            <a:r>
              <a:rPr lang="zh-CN" altLang="en-US" sz="2000" dirty="0">
                <a:solidFill>
                  <a:srgbClr val="FF0000"/>
                </a:solidFill>
                <a:latin typeface="华文宋体" panose="02010600040101010101" charset="-122"/>
                <a:ea typeface="华文宋体" panose="02010600040101010101" charset="-122"/>
                <a:sym typeface="+mn-ea"/>
              </a:rPr>
              <a:t>运算器、控制器和寄存器组</a:t>
            </a:r>
            <a:r>
              <a:rPr lang="zh-CN" altLang="en-US" sz="2000" b="0" dirty="0">
                <a:latin typeface="华文宋体" panose="02010600040101010101" charset="-122"/>
                <a:ea typeface="华文宋体" panose="02010600040101010101" charset="-122"/>
                <a:sym typeface="+mn-ea"/>
              </a:rPr>
              <a:t>，用来执行程序指令，完成所有的算术和</a:t>
            </a:r>
            <a:r>
              <a:rPr lang="zh-CN" altLang="en-US" sz="2000" b="0" dirty="0" smtClean="0">
                <a:latin typeface="华文宋体" panose="02010600040101010101" charset="-122"/>
                <a:ea typeface="华文宋体" panose="02010600040101010101" charset="-122"/>
                <a:sym typeface="+mn-ea"/>
              </a:rPr>
              <a:t>逻辑运算、及</a:t>
            </a:r>
            <a:r>
              <a:rPr lang="zh-CN" altLang="en-US" sz="2000" b="0" dirty="0">
                <a:latin typeface="华文宋体" panose="02010600040101010101" charset="-122"/>
                <a:ea typeface="华文宋体" panose="02010600040101010101" charset="-122"/>
                <a:sym typeface="+mn-ea"/>
              </a:rPr>
              <a:t>全机的控制工作。</a:t>
            </a:r>
            <a:r>
              <a:rPr lang="zh-CN" altLang="en-US" sz="2000" b="0" dirty="0">
                <a:latin typeface="华文宋体" panose="02010600040101010101" charset="-122"/>
                <a:ea typeface="华文宋体" panose="02010600040101010101" charset="-122"/>
              </a:rPr>
              <a:t> </a:t>
            </a:r>
            <a:endParaRPr lang="en-US" altLang="zh-CN" sz="2000" b="0" dirty="0">
              <a:latin typeface="华文宋体" panose="02010600040101010101" charset="-122"/>
              <a:ea typeface="华文宋体" panose="02010600040101010101" charset="-122"/>
            </a:endParaRPr>
          </a:p>
          <a:p>
            <a:pPr marL="342900"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存储器：是微型计算机的重要组成部件，用来存放程序和数据。微型计算机的存储器分为“主存”和“辅存”两类。</a:t>
            </a:r>
            <a:endParaRPr lang="en-US" altLang="zh-CN" sz="2000" b="0" dirty="0">
              <a:latin typeface="华文宋体" panose="02010600040101010101" charset="-122"/>
              <a:ea typeface="华文宋体" panose="02010600040101010101" charset="-122"/>
              <a:sym typeface="+mn-ea"/>
            </a:endParaRPr>
          </a:p>
          <a:p>
            <a:pPr marL="800100" lvl="1"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主存也称内存，</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可以通过总线直接存取，微型计算机的主存储器主要都是采用半导体存储器，按照读写方式的不同，分为只读存储器</a:t>
            </a:r>
            <a:r>
              <a:rPr lang="en-US" altLang="zh-CN" sz="2000" b="0" dirty="0">
                <a:latin typeface="华文宋体" panose="02010600040101010101" charset="-122"/>
                <a:ea typeface="华文宋体" panose="02010600040101010101" charset="-122"/>
                <a:sym typeface="+mn-ea"/>
              </a:rPr>
              <a:t>ROM</a:t>
            </a:r>
            <a:r>
              <a:rPr lang="zh-CN" altLang="en-US" sz="2000" b="0" dirty="0">
                <a:latin typeface="华文宋体" panose="02010600040101010101" charset="-122"/>
                <a:ea typeface="华文宋体" panose="02010600040101010101" charset="-122"/>
                <a:sym typeface="+mn-ea"/>
              </a:rPr>
              <a:t>（</a:t>
            </a:r>
            <a:r>
              <a:rPr lang="en-US" altLang="zh-CN" sz="2000" b="0" dirty="0">
                <a:latin typeface="华文宋体" panose="02010600040101010101" charset="-122"/>
                <a:ea typeface="华文宋体" panose="02010600040101010101" charset="-122"/>
                <a:sym typeface="+mn-ea"/>
              </a:rPr>
              <a:t>Read Only Memory</a:t>
            </a:r>
            <a:r>
              <a:rPr lang="zh-CN" altLang="en-US" sz="2000" b="0" dirty="0">
                <a:latin typeface="华文宋体" panose="02010600040101010101" charset="-122"/>
                <a:ea typeface="华文宋体" panose="02010600040101010101" charset="-122"/>
                <a:sym typeface="+mn-ea"/>
              </a:rPr>
              <a:t>）和随机存取存储器</a:t>
            </a:r>
            <a:r>
              <a:rPr lang="en-US" altLang="zh-CN" sz="2000" b="0" dirty="0">
                <a:latin typeface="华文宋体" panose="02010600040101010101" charset="-122"/>
                <a:ea typeface="华文宋体" panose="02010600040101010101" charset="-122"/>
                <a:sym typeface="+mn-ea"/>
              </a:rPr>
              <a:t>RAM</a:t>
            </a:r>
            <a:r>
              <a:rPr lang="zh-CN" altLang="en-US" sz="2000" b="0" dirty="0">
                <a:latin typeface="华文宋体" panose="02010600040101010101" charset="-122"/>
                <a:ea typeface="华文宋体" panose="02010600040101010101" charset="-122"/>
                <a:sym typeface="+mn-ea"/>
              </a:rPr>
              <a:t>（</a:t>
            </a:r>
            <a:r>
              <a:rPr lang="en-US" altLang="zh-CN" sz="2000" b="0" dirty="0">
                <a:latin typeface="华文宋体" panose="02010600040101010101" charset="-122"/>
                <a:ea typeface="华文宋体" panose="02010600040101010101" charset="-122"/>
                <a:sym typeface="+mn-ea"/>
              </a:rPr>
              <a:t>Random Access Memory</a:t>
            </a:r>
            <a:r>
              <a:rPr lang="zh-CN" altLang="en-US" sz="2000" b="0" dirty="0">
                <a:latin typeface="华文宋体" panose="02010600040101010101" charset="-122"/>
                <a:ea typeface="华文宋体" panose="02010600040101010101" charset="-122"/>
                <a:sym typeface="+mn-ea"/>
              </a:rPr>
              <a:t>）两种类型；</a:t>
            </a:r>
            <a:endParaRPr lang="en-US" altLang="zh-CN" sz="2000" b="0" dirty="0">
              <a:latin typeface="华文宋体" panose="02010600040101010101" charset="-122"/>
              <a:ea typeface="华文宋体" panose="02010600040101010101" charset="-122"/>
              <a:sym typeface="+mn-ea"/>
            </a:endParaRPr>
          </a:p>
          <a:p>
            <a:pPr marL="800100" lvl="1"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辅存也称外存，如磁盘、磁带、光盘等，</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通过</a:t>
            </a:r>
            <a:r>
              <a:rPr lang="en-US" altLang="zh-CN" sz="2000" b="0" dirty="0">
                <a:latin typeface="华文宋体" panose="02010600040101010101" charset="-122"/>
                <a:ea typeface="华文宋体" panose="02010600040101010101" charset="-122"/>
                <a:sym typeface="+mn-ea"/>
              </a:rPr>
              <a:t>I/O</a:t>
            </a:r>
            <a:r>
              <a:rPr lang="zh-CN" altLang="en-US" sz="2000" b="0" dirty="0">
                <a:latin typeface="华文宋体" panose="02010600040101010101" charset="-122"/>
                <a:ea typeface="华文宋体" panose="02010600040101010101" charset="-122"/>
                <a:sym typeface="+mn-ea"/>
              </a:rPr>
              <a:t>接口对其进行存取</a:t>
            </a:r>
            <a:r>
              <a:rPr lang="zh-CN" altLang="en-US" sz="2000" b="0" dirty="0" smtClean="0">
                <a:latin typeface="华文宋体" panose="02010600040101010101" charset="-122"/>
                <a:ea typeface="华文宋体" panose="02010600040101010101" charset="-122"/>
                <a:sym typeface="+mn-ea"/>
              </a:rPr>
              <a:t>，一般它</a:t>
            </a:r>
            <a:r>
              <a:rPr lang="zh-CN" altLang="en-US" sz="2000" b="0" dirty="0">
                <a:latin typeface="华文宋体" panose="02010600040101010101" charset="-122"/>
                <a:ea typeface="华文宋体" panose="02010600040101010101" charset="-122"/>
                <a:sym typeface="+mn-ea"/>
              </a:rPr>
              <a:t>的容量比内存大很多，但存取信息的速度要比内存慢得多</a:t>
            </a:r>
            <a:r>
              <a:rPr lang="zh-CN" altLang="en-US" sz="2000" b="0" dirty="0" smtClean="0">
                <a:latin typeface="华文宋体" panose="02010600040101010101" charset="-122"/>
                <a:ea typeface="华文宋体" panose="02010600040101010101" charset="-122"/>
                <a:sym typeface="+mn-ea"/>
              </a:rPr>
              <a:t>。通常程序</a:t>
            </a:r>
            <a:r>
              <a:rPr lang="zh-CN" altLang="en-US" sz="2000" b="0" dirty="0">
                <a:latin typeface="华文宋体" panose="02010600040101010101" charset="-122"/>
                <a:ea typeface="华文宋体" panose="02010600040101010101" charset="-122"/>
                <a:sym typeface="+mn-ea"/>
              </a:rPr>
              <a:t>（包括数据）是存放在外存中的，只有当运行时，才把它从外存传送到内存的某个区域，再由</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控制执行。</a:t>
            </a:r>
            <a:endParaRPr lang="zh-CN" altLang="en-US" sz="2000" b="0" dirty="0">
              <a:latin typeface="华文宋体" panose="02010600040101010101" charset="-122"/>
              <a:ea typeface="华文宋体" panose="02010600040101010101" charset="-122"/>
            </a:endParaRPr>
          </a:p>
        </p:txBody>
      </p:sp>
      <p:sp>
        <p:nvSpPr>
          <p:cNvPr id="58395" name="矩形 58394"/>
          <p:cNvSpPr/>
          <p:nvPr/>
        </p:nvSpPr>
        <p:spPr>
          <a:xfrm>
            <a:off x="457200" y="2820988"/>
            <a:ext cx="7534275" cy="460375"/>
          </a:xfrm>
          <a:prstGeom prst="rect">
            <a:avLst/>
          </a:prstGeom>
          <a:noFill/>
          <a:ln w="9525">
            <a:noFill/>
          </a:ln>
        </p:spPr>
        <p:txBody>
          <a:bodyPr>
            <a:spAutoFit/>
          </a:bodyPr>
          <a:lstStyle/>
          <a:p>
            <a:pPr>
              <a:spcBef>
                <a:spcPct val="50000"/>
              </a:spcBef>
            </a:pPr>
            <a:r>
              <a:rPr lang="en-US" altLang="zh-CN" b="1" dirty="0">
                <a:latin typeface="华文新魏" panose="02010800040101010101" pitchFamily="2" charset="-122"/>
                <a:ea typeface="华文新魏" panose="02010800040101010101" pitchFamily="2" charset="-122"/>
              </a:rPr>
              <a:t>            </a:t>
            </a:r>
            <a:endParaRPr lang="zh-CN" altLang="en-US" b="1">
              <a:latin typeface="华文新魏" panose="02010800040101010101" pitchFamily="2" charset="-122"/>
              <a:ea typeface="华文新魏" panose="02010800040101010101" pitchFamily="2" charset="-122"/>
            </a:endParaRPr>
          </a:p>
        </p:txBody>
      </p:sp>
      <p:sp>
        <p:nvSpPr>
          <p:cNvPr id="5"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矩形 60420"/>
          <p:cNvSpPr/>
          <p:nvPr/>
        </p:nvSpPr>
        <p:spPr>
          <a:xfrm>
            <a:off x="503548" y="980728"/>
            <a:ext cx="8172908" cy="5632311"/>
          </a:xfrm>
          <a:prstGeom prst="rect">
            <a:avLst/>
          </a:prstGeom>
          <a:noFill/>
          <a:ln w="9525">
            <a:noFill/>
          </a:ln>
        </p:spPr>
        <p:txBody>
          <a:bodyPr wrap="square">
            <a:spAutoFit/>
          </a:bodyPr>
          <a:lstStyle/>
          <a:p>
            <a:pPr marL="342900"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总线：是指传送信息的一组公共导线，是计算机各功能部件之间进行信息传输的通道。</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、存储器和</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接口电路之间通过</a:t>
            </a:r>
            <a:r>
              <a:rPr lang="zh-CN" altLang="en-US" sz="2000" b="0" dirty="0">
                <a:solidFill>
                  <a:srgbClr val="FF0000"/>
                </a:solidFill>
                <a:latin typeface="华文宋体" panose="02010600040101010101" charset="-122"/>
                <a:ea typeface="华文宋体" panose="02010600040101010101" charset="-122"/>
              </a:rPr>
              <a:t>数据总线、</a:t>
            </a:r>
            <a:r>
              <a:rPr lang="zh-CN" altLang="en-US" sz="2000" b="0" dirty="0" smtClean="0">
                <a:solidFill>
                  <a:srgbClr val="FF0000"/>
                </a:solidFill>
                <a:latin typeface="华文宋体" panose="02010600040101010101" charset="-122"/>
                <a:ea typeface="华文宋体" panose="02010600040101010101" charset="-122"/>
              </a:rPr>
              <a:t>地址总线、控制总线</a:t>
            </a:r>
            <a:r>
              <a:rPr lang="zh-CN" altLang="en-US" sz="2000" b="0" dirty="0">
                <a:latin typeface="华文宋体" panose="02010600040101010101" charset="-122"/>
                <a:ea typeface="华文宋体" panose="02010600040101010101" charset="-122"/>
              </a:rPr>
              <a:t>相连，这三组总线统称为</a:t>
            </a:r>
            <a:r>
              <a:rPr lang="zh-CN" altLang="en-US" sz="2000" b="0" dirty="0">
                <a:solidFill>
                  <a:srgbClr val="FF0000"/>
                </a:solidFill>
                <a:latin typeface="华文宋体" panose="02010600040101010101" charset="-122"/>
                <a:ea typeface="华文宋体" panose="02010600040101010101" charset="-122"/>
              </a:rPr>
              <a:t>系统总线</a:t>
            </a:r>
            <a:r>
              <a:rPr lang="zh-CN" altLang="en-US" sz="2000" b="0" dirty="0">
                <a:latin typeface="华文宋体" panose="02010600040101010101" charset="-122"/>
                <a:ea typeface="华文宋体" panose="02010600040101010101" charset="-122"/>
              </a:rPr>
              <a:t>。</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数据总线是用来传送数据信息的。该总线是双向总线。数据总线的位数（也称宽度）决定了一次能够传送数据的位数。</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地址总线是传送地址信息的。该总线是单向总线，用来输出</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要访问的内存单元或</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端口的地址。</a:t>
            </a:r>
            <a:r>
              <a:rPr lang="zh-CN" altLang="en-US" sz="2000" b="0" dirty="0">
                <a:solidFill>
                  <a:srgbClr val="FF0000"/>
                </a:solidFill>
                <a:latin typeface="华文宋体" panose="02010600040101010101" charset="-122"/>
                <a:ea typeface="华文宋体" panose="02010600040101010101" charset="-122"/>
              </a:rPr>
              <a:t>地址总线位数决定了</a:t>
            </a:r>
            <a:r>
              <a:rPr lang="en-US" altLang="zh-CN" sz="2000" b="0" dirty="0">
                <a:solidFill>
                  <a:srgbClr val="FF0000"/>
                </a:solidFill>
                <a:latin typeface="华文宋体" panose="02010600040101010101" charset="-122"/>
                <a:ea typeface="华文宋体" panose="02010600040101010101" charset="-122"/>
              </a:rPr>
              <a:t>CPU</a:t>
            </a:r>
            <a:r>
              <a:rPr lang="zh-CN" altLang="en-US" sz="2000" b="0" dirty="0">
                <a:solidFill>
                  <a:srgbClr val="FF0000"/>
                </a:solidFill>
                <a:latin typeface="华文宋体" panose="02010600040101010101" charset="-122"/>
                <a:ea typeface="华文宋体" panose="02010600040101010101" charset="-122"/>
              </a:rPr>
              <a:t>可以直接寻址的内存空间的大小</a:t>
            </a:r>
            <a:r>
              <a:rPr lang="zh-CN" altLang="en-US" sz="2000" b="0" dirty="0">
                <a:latin typeface="华文宋体" panose="02010600040101010101" charset="-122"/>
                <a:ea typeface="华文宋体" panose="02010600040101010101" charset="-122"/>
              </a:rPr>
              <a:t>，对于</a:t>
            </a:r>
            <a:r>
              <a:rPr lang="en-US" altLang="zh-CN" sz="2000" b="0" dirty="0">
                <a:latin typeface="华文宋体" panose="02010600040101010101" charset="-122"/>
                <a:ea typeface="华文宋体" panose="02010600040101010101" charset="-122"/>
              </a:rPr>
              <a:t>n</a:t>
            </a:r>
            <a:r>
              <a:rPr lang="zh-CN" altLang="en-US" sz="2000" b="0" dirty="0">
                <a:latin typeface="华文宋体" panose="02010600040101010101" charset="-122"/>
                <a:ea typeface="华文宋体" panose="02010600040101010101" charset="-122"/>
              </a:rPr>
              <a:t>条地址总线，可直接寻址的内存范围为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n</a:t>
            </a:r>
            <a:r>
              <a:rPr lang="zh-CN" altLang="en-US" sz="2000" b="0" dirty="0">
                <a:latin typeface="华文宋体" panose="02010600040101010101" charset="-122"/>
                <a:ea typeface="华文宋体" panose="02010600040101010101" charset="-122"/>
              </a:rPr>
              <a:t>。例如，</a:t>
            </a:r>
            <a:r>
              <a:rPr lang="en-US" altLang="zh-CN" sz="2000" b="0" dirty="0">
                <a:latin typeface="华文宋体" panose="02010600040101010101" charset="-122"/>
                <a:ea typeface="华文宋体" panose="02010600040101010101" charset="-122"/>
              </a:rPr>
              <a:t>8086</a:t>
            </a:r>
            <a:r>
              <a:rPr lang="zh-CN" altLang="en-US" sz="2000" b="0" dirty="0">
                <a:latin typeface="华文宋体" panose="02010600040101010101" charset="-122"/>
                <a:ea typeface="华文宋体" panose="02010600040101010101" charset="-122"/>
              </a:rPr>
              <a:t>的地址总线为</a:t>
            </a:r>
            <a:r>
              <a:rPr lang="en-US" altLang="zh-CN" sz="2000" b="0" dirty="0">
                <a:latin typeface="华文宋体" panose="02010600040101010101" charset="-122"/>
                <a:ea typeface="华文宋体" panose="02010600040101010101" charset="-122"/>
              </a:rPr>
              <a:t>20</a:t>
            </a:r>
            <a:r>
              <a:rPr lang="zh-CN" altLang="en-US" sz="2000" b="0" dirty="0">
                <a:latin typeface="华文宋体" panose="02010600040101010101" charset="-122"/>
                <a:ea typeface="华文宋体" panose="02010600040101010101" charset="-122"/>
              </a:rPr>
              <a:t>位，可寻址的最大内存空间为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20</a:t>
            </a:r>
            <a:r>
              <a:rPr lang="en-US" altLang="zh-CN" sz="2000" b="0" dirty="0">
                <a:latin typeface="华文宋体" panose="02010600040101010101" charset="-122"/>
                <a:ea typeface="华文宋体" panose="02010600040101010101" charset="-122"/>
              </a:rPr>
              <a:t>B</a:t>
            </a:r>
            <a:r>
              <a:rPr lang="zh-CN" altLang="en-US" sz="2000" b="0" dirty="0">
                <a:latin typeface="华文宋体" panose="02010600040101010101" charset="-122"/>
                <a:ea typeface="华文宋体" panose="02010600040101010101" charset="-122"/>
              </a:rPr>
              <a:t>，即</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控制总线是用来传送控制信息的。这组信号线比较复杂，有的是微处理器送往存储器和</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接口的控制信号，如读写控制信号、中断响应信号等；有的是将外界的请求或联络信号送往微处理器，如中断请求信号、准备就绪信号等。</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采用标准的总线结构是微型计算机系统的显著特点之一。采用了总线结构后，一个部件只要符合总线标准，就可以连接到采用这种总线标准的系统中，使系统的功能可以很方便地得以扩展。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矩形 61444"/>
          <p:cNvSpPr/>
          <p:nvPr/>
        </p:nvSpPr>
        <p:spPr>
          <a:xfrm>
            <a:off x="276143" y="1160748"/>
            <a:ext cx="8601075" cy="3400931"/>
          </a:xfrm>
          <a:prstGeom prst="rect">
            <a:avLst/>
          </a:prstGeom>
          <a:noFill/>
          <a:ln w="9525">
            <a:noFill/>
          </a:ln>
        </p:spPr>
        <p:txBody>
          <a:bodyPr>
            <a:spAutoFit/>
          </a:bodyPr>
          <a:lstStyle/>
          <a:p>
            <a:pPr marL="342900" lvl="1" indent="-342900" algn="just">
              <a:spcBef>
                <a:spcPts val="600"/>
              </a:spcBef>
              <a:buFont typeface="Wingdings" panose="05000000000000000000" pitchFamily="2" charset="2"/>
              <a:buChar char="u"/>
              <a:tabLst>
                <a:tab pos="200025" algn="l"/>
                <a:tab pos="996950" algn="l"/>
              </a:tabLst>
            </a:pP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接口电路：由于微机的外部设备种类繁多、工作原理各异，它们不能直接连到微机系统总线上实现与主机通信，必须经过中间电路再与系统相连，这部分电路被称为</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a:t>
            </a:r>
            <a:endParaRPr lang="en-US" altLang="zh-CN" sz="2000" b="0" dirty="0">
              <a:latin typeface="华文宋体" panose="02010600040101010101" charset="-122"/>
              <a:ea typeface="华文宋体" panose="02010600040101010101" charset="-122"/>
            </a:endParaRPr>
          </a:p>
          <a:p>
            <a:pPr marL="800100" lvl="2"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主要完成数据缓冲、信号变换、以及与</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联络等工作。</a:t>
            </a:r>
            <a:endParaRPr lang="en-US" altLang="zh-CN" sz="2000" b="0" dirty="0">
              <a:latin typeface="华文宋体" panose="02010600040101010101" charset="-122"/>
              <a:ea typeface="华文宋体" panose="02010600040101010101" charset="-122"/>
            </a:endParaRPr>
          </a:p>
          <a:p>
            <a:pPr marL="800100" lvl="2"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为便于主机访问外设，将</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接口电路中每个寄存器统一编号，称为</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端口地址或端口号。</a:t>
            </a:r>
            <a:r>
              <a:rPr lang="en-US" altLang="zh-CN" sz="2000" b="0" dirty="0">
                <a:latin typeface="华文宋体" panose="02010600040101010101" charset="-122"/>
                <a:ea typeface="华文宋体" panose="02010600040101010101" charset="-122"/>
              </a:rPr>
              <a:t>80x86</a:t>
            </a:r>
            <a:r>
              <a:rPr lang="zh-CN" altLang="en-US" sz="2000" b="0" dirty="0">
                <a:latin typeface="华文宋体" panose="02010600040101010101" charset="-122"/>
                <a:ea typeface="华文宋体" panose="02010600040101010101" charset="-122"/>
              </a:rPr>
              <a:t>的</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地址空间为</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，可寻址</a:t>
            </a:r>
            <a:r>
              <a:rPr lang="en-US" altLang="zh-CN" sz="2000" b="0" dirty="0">
                <a:latin typeface="华文宋体" panose="02010600040101010101" charset="-122"/>
                <a:ea typeface="华文宋体" panose="02010600040101010101" charset="-122"/>
              </a:rPr>
              <a:t>65536</a:t>
            </a:r>
            <a:r>
              <a:rPr lang="zh-CN" altLang="en-US" sz="2000" b="0" dirty="0">
                <a:latin typeface="华文宋体" panose="02010600040101010101" charset="-122"/>
                <a:ea typeface="华文宋体" panose="02010600040101010101" charset="-122"/>
              </a:rPr>
              <a:t>个不同的</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地址，端口地址的范围是</a:t>
            </a:r>
            <a:r>
              <a:rPr lang="en-US" altLang="zh-CN" sz="2000" b="0" dirty="0">
                <a:latin typeface="华文宋体" panose="02010600040101010101" charset="-122"/>
                <a:ea typeface="华文宋体" panose="02010600040101010101" charset="-122"/>
              </a:rPr>
              <a:t>0000H~FFFFH</a:t>
            </a:r>
            <a:r>
              <a:rPr lang="zh-CN" altLang="en-US" sz="2000" b="0" dirty="0">
                <a:latin typeface="华文宋体" panose="02010600040101010101" charset="-122"/>
                <a:ea typeface="华文宋体" panose="02010600040101010101" charset="-122"/>
              </a:rPr>
              <a:t>。 </a:t>
            </a:r>
          </a:p>
          <a:p>
            <a:pPr marL="342900" indent="-342900" algn="just">
              <a:spcBef>
                <a:spcPts val="600"/>
              </a:spcBef>
              <a:buFont typeface="Wingdings" panose="05000000000000000000" pitchFamily="2" charset="2"/>
              <a:buChar char="u"/>
              <a:tabLst>
                <a:tab pos="200025" algn="l"/>
                <a:tab pos="996950" algn="l"/>
              </a:tabLst>
            </a:pPr>
            <a:r>
              <a:rPr lang="en-US" altLang="zh-CN" sz="2000" b="1" dirty="0">
                <a:latin typeface="华文新魏" panose="02010800040101010101" pitchFamily="2" charset="-122"/>
                <a:ea typeface="华文新魏" panose="02010800040101010101" pitchFamily="2" charset="-122"/>
              </a:rPr>
              <a:t> </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设备：是指微型计算机配备的输入输出设备，也称外围设备（简称外设），是微型计算机必不可少的组成部分。对外设的管理是汇编语言的重要应用之一。</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43" y="5063233"/>
            <a:ext cx="2115311" cy="121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item.shopping.c.yimg.jp/i/j/abewebshop_ls-4200dn"/>
          <p:cNvPicPr>
            <a:picLocks noChangeAspect="1" noChangeArrowheads="1"/>
          </p:cNvPicPr>
          <p:nvPr/>
        </p:nvPicPr>
        <p:blipFill rotWithShape="1">
          <a:blip r:embed="rId3">
            <a:extLst>
              <a:ext uri="{28A0092B-C50C-407E-A947-70E740481C1C}">
                <a14:useLocalDpi xmlns:a14="http://schemas.microsoft.com/office/drawing/2010/main" val="0"/>
              </a:ext>
            </a:extLst>
          </a:blip>
          <a:srcRect l="20840" t="24572" r="21809" b="21818"/>
          <a:stretch>
            <a:fillRect/>
          </a:stretch>
        </p:blipFill>
        <p:spPr bwMode="auto">
          <a:xfrm>
            <a:off x="2519772" y="4912846"/>
            <a:ext cx="1638795" cy="153191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149830"/>
            <a:ext cx="2834064" cy="11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4923265"/>
            <a:ext cx="17811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62465"/>
          <p:cNvSpPr/>
          <p:nvPr/>
        </p:nvSpPr>
        <p:spPr>
          <a:xfrm>
            <a:off x="457200" y="1052736"/>
            <a:ext cx="8183252" cy="3231654"/>
          </a:xfrm>
          <a:prstGeom prst="rect">
            <a:avLst/>
          </a:prstGeom>
          <a:noFill/>
          <a:ln w="9525">
            <a:noFill/>
          </a:ln>
        </p:spPr>
        <p:txBody>
          <a:bodyPr wrap="square">
            <a:spAutoFit/>
          </a:bodyPr>
          <a:lstStyle/>
          <a:p>
            <a:pPr>
              <a:spcBef>
                <a:spcPts val="600"/>
              </a:spcBef>
              <a:tabLst>
                <a:tab pos="200025" algn="l"/>
                <a:tab pos="996950" algn="l"/>
              </a:tabLst>
            </a:pPr>
            <a:r>
              <a:rPr lang="zh-CN" altLang="en-US" b="0" dirty="0">
                <a:latin typeface="华文宋体" panose="02010600040101010101" charset="-122"/>
                <a:ea typeface="华文宋体" panose="02010600040101010101" charset="-122"/>
              </a:rPr>
              <a:t>软件：</a:t>
            </a:r>
            <a:r>
              <a:rPr lang="en-US" altLang="zh-CN" b="0" dirty="0">
                <a:latin typeface="华文宋体" panose="02010600040101010101" charset="-122"/>
                <a:ea typeface="华文宋体" panose="02010600040101010101" charset="-122"/>
              </a:rPr>
              <a:t> </a:t>
            </a:r>
          </a:p>
          <a:p>
            <a:pPr marL="342900"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没有配置软件的计算机，什么工作也不能做，软件是计算机系统的重要组成部分。微型计算机的软件分为系统软件和应用软件两大类。</a:t>
            </a: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系统软件是面向所有用户的一类软件，通常包括：操作系统（</a:t>
            </a:r>
            <a:r>
              <a:rPr lang="en-US" altLang="zh-CN" sz="2000" b="0" dirty="0">
                <a:latin typeface="华文宋体" panose="02010600040101010101" charset="-122"/>
                <a:ea typeface="华文宋体" panose="02010600040101010101" charset="-122"/>
              </a:rPr>
              <a:t>DOS</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Windows</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Linux</a:t>
            </a:r>
            <a:r>
              <a:rPr lang="zh-CN" altLang="en-US" sz="2000" b="0" dirty="0">
                <a:latin typeface="华文宋体" panose="02010600040101010101" charset="-122"/>
                <a:ea typeface="华文宋体" panose="02010600040101010101" charset="-122"/>
              </a:rPr>
              <a:t>等）、语言翻译程序、诊断调试程序、</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驱动程序等。系统软件的核心是操作系统，所有应用的程序都是在操作系统构筑的平台上运行的。</a:t>
            </a:r>
            <a:endParaRPr lang="en-US" altLang="zh-CN" sz="2000" b="0" dirty="0">
              <a:latin typeface="华文宋体" panose="02010600040101010101" charset="-122"/>
              <a:ea typeface="华文宋体" panose="02010600040101010101" charset="-122"/>
            </a:endParaRP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应用软件主要是指用户围绕某项应用编写的各种程序。 </a:t>
            </a:r>
            <a:endParaRPr lang="en-US" altLang="zh-CN" sz="2000" b="0" dirty="0">
              <a:latin typeface="华文宋体" panose="02010600040101010101" charset="-122"/>
              <a:ea typeface="华文宋体" panose="02010600040101010101" charset="-122"/>
            </a:endParaRP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汇编语言是用来开发系统软件或应用软件的工具之一。</a:t>
            </a:r>
          </a:p>
        </p:txBody>
      </p:sp>
      <p:sp>
        <p:nvSpPr>
          <p:cNvPr id="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4766054"/>
            <a:ext cx="2076768" cy="130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197" y="4751345"/>
            <a:ext cx="1887629" cy="131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4766054"/>
            <a:ext cx="1847076" cy="136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268" y="4820682"/>
            <a:ext cx="1962749" cy="1221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img1.imgtn.bdimg.com/it/u=1637627673,450216059&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1637627673,450216059&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447430" y="980728"/>
            <a:ext cx="8287775" cy="5580620"/>
            <a:chOff x="447430" y="944724"/>
            <a:chExt cx="8287775" cy="558062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30" y="944724"/>
              <a:ext cx="8287775" cy="558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064388" y="6309320"/>
              <a:ext cx="670817" cy="216024"/>
            </a:xfrm>
            <a:prstGeom prst="rect">
              <a:avLst/>
            </a:prstGeom>
            <a:solidFill>
              <a:schemeClr val="bg1"/>
            </a:solidFill>
            <a:ln w="9525" cap="flat" cmpd="sng" algn="ctr">
              <a:no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
        <p:nvSpPr>
          <p:cNvPr id="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矩形 65539"/>
          <p:cNvSpPr/>
          <p:nvPr/>
        </p:nvSpPr>
        <p:spPr>
          <a:xfrm>
            <a:off x="451699" y="872716"/>
            <a:ext cx="8260761" cy="5718489"/>
          </a:xfrm>
          <a:prstGeom prst="rect">
            <a:avLst/>
          </a:prstGeom>
          <a:noFill/>
          <a:ln w="9525">
            <a:noFill/>
          </a:ln>
        </p:spPr>
        <p:txBody>
          <a:bodyPr wrap="square">
            <a:spAutoFit/>
          </a:bodyPr>
          <a:lstStyle/>
          <a:p>
            <a:pPr>
              <a:lnSpc>
                <a:spcPct val="155000"/>
              </a:lnSpc>
            </a:pPr>
            <a:r>
              <a:rPr lang="en-US" altLang="zh-CN" sz="1600" b="0" dirty="0">
                <a:latin typeface="华文宋体" panose="02010600040101010101" charset="-122"/>
                <a:ea typeface="华文宋体" panose="02010600040101010101" charset="-122"/>
              </a:rPr>
              <a:t>8086CPU</a:t>
            </a:r>
            <a:r>
              <a:rPr lang="zh-CN" altLang="en-US" sz="1600" b="0" dirty="0">
                <a:latin typeface="华文宋体" panose="02010600040101010101" charset="-122"/>
                <a:ea typeface="华文宋体" panose="02010600040101010101" charset="-122"/>
              </a:rPr>
              <a:t>从功能上可分为两部分，即</a:t>
            </a:r>
            <a:r>
              <a:rPr lang="zh-CN" altLang="en-US" sz="1600" dirty="0">
                <a:solidFill>
                  <a:srgbClr val="FF0000"/>
                </a:solidFill>
                <a:latin typeface="华文宋体" panose="02010600040101010101" charset="-122"/>
                <a:ea typeface="华文宋体" panose="02010600040101010101" charset="-122"/>
              </a:rPr>
              <a:t>总线接口部件</a:t>
            </a:r>
            <a:r>
              <a:rPr lang="en-US" altLang="zh-CN" sz="1600" dirty="0">
                <a:solidFill>
                  <a:srgbClr val="FF0000"/>
                </a:solidFill>
                <a:latin typeface="华文宋体" panose="02010600040101010101" charset="-122"/>
                <a:ea typeface="华文宋体" panose="02010600040101010101" charset="-122"/>
              </a:rPr>
              <a:t>BIU(Bus Interface Unit)</a:t>
            </a:r>
            <a:r>
              <a:rPr lang="zh-CN" altLang="en-US" sz="1600" b="0" dirty="0">
                <a:latin typeface="华文宋体" panose="02010600040101010101" charset="-122"/>
                <a:ea typeface="华文宋体" panose="02010600040101010101" charset="-122"/>
              </a:rPr>
              <a:t>和</a:t>
            </a:r>
            <a:r>
              <a:rPr lang="zh-CN" altLang="en-US" sz="1600" dirty="0">
                <a:solidFill>
                  <a:srgbClr val="FF0000"/>
                </a:solidFill>
                <a:latin typeface="华文宋体" panose="02010600040101010101" charset="-122"/>
                <a:ea typeface="华文宋体" panose="02010600040101010101" charset="-122"/>
              </a:rPr>
              <a:t>执行部件</a:t>
            </a:r>
            <a:r>
              <a:rPr lang="en-US" altLang="zh-CN" sz="1600" dirty="0">
                <a:solidFill>
                  <a:srgbClr val="FF0000"/>
                </a:solidFill>
                <a:latin typeface="华文宋体" panose="02010600040101010101" charset="-122"/>
                <a:ea typeface="华文宋体" panose="02010600040101010101" charset="-122"/>
              </a:rPr>
              <a:t>EU(Execution Unit)</a:t>
            </a:r>
            <a:r>
              <a:rPr lang="zh-CN" altLang="en-US" sz="1600" b="0" dirty="0">
                <a:latin typeface="华文宋体" panose="02010600040101010101" charset="-122"/>
                <a:ea typeface="华文宋体" panose="02010600040101010101" charset="-122"/>
              </a:rPr>
              <a:t>。</a:t>
            </a:r>
            <a:endParaRPr lang="en-US" altLang="zh-CN" sz="1600" b="0" dirty="0">
              <a:latin typeface="华文宋体" panose="02010600040101010101" charset="-122"/>
              <a:ea typeface="华文宋体" panose="02010600040101010101" charset="-122"/>
            </a:endParaRPr>
          </a:p>
          <a:p>
            <a:pPr algn="just" defTabSz="0">
              <a:spcBef>
                <a:spcPct val="50000"/>
              </a:spcBef>
              <a:tabLst>
                <a:tab pos="200025" algn="l"/>
                <a:tab pos="996950" algn="l"/>
              </a:tabLst>
            </a:pPr>
            <a:r>
              <a:rPr lang="zh-CN" altLang="en-US" sz="1600" dirty="0">
                <a:solidFill>
                  <a:srgbClr val="FF0000"/>
                </a:solidFill>
                <a:latin typeface="华文宋体" panose="02010600040101010101" charset="-122"/>
                <a:ea typeface="华文宋体" panose="02010600040101010101" charset="-122"/>
              </a:rPr>
              <a:t>总线接口部件（</a:t>
            </a:r>
            <a:r>
              <a:rPr lang="en-US" altLang="zh-CN" sz="1600" dirty="0">
                <a:solidFill>
                  <a:srgbClr val="FF0000"/>
                </a:solidFill>
                <a:latin typeface="华文宋体" panose="02010600040101010101" charset="-122"/>
                <a:ea typeface="华文宋体" panose="02010600040101010101" charset="-122"/>
              </a:rPr>
              <a:t>BIU</a:t>
            </a:r>
            <a:r>
              <a:rPr lang="zh-CN" altLang="en-US" sz="1600" dirty="0">
                <a:solidFill>
                  <a:srgbClr val="FF0000"/>
                </a:solidFill>
                <a:latin typeface="华文宋体" panose="02010600040101010101" charset="-122"/>
                <a:ea typeface="华文宋体" panose="02010600040101010101" charset="-122"/>
              </a:rPr>
              <a:t>）</a:t>
            </a:r>
            <a:r>
              <a:rPr lang="zh-CN" altLang="en-US" sz="1600" dirty="0">
                <a:latin typeface="华文宋体" panose="02010600040101010101" charset="-122"/>
                <a:ea typeface="华文宋体" panose="02010600040101010101" charset="-122"/>
              </a:rPr>
              <a:t>：</a:t>
            </a:r>
            <a:r>
              <a:rPr lang="zh-CN" altLang="en-US" sz="1600" b="0" dirty="0">
                <a:latin typeface="华文宋体" panose="02010600040101010101" charset="-122"/>
                <a:ea typeface="华文宋体" panose="02010600040101010101" charset="-122"/>
              </a:rPr>
              <a:t>由段寄存器、指令指针寄存器、地址加法器、指令队列和输入输出控制电路等组成。</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是</a:t>
            </a:r>
            <a:r>
              <a:rPr lang="en-US" altLang="zh-CN" sz="1600" b="0" dirty="0">
                <a:latin typeface="华文宋体" panose="02010600040101010101" charset="-122"/>
                <a:ea typeface="华文宋体" panose="02010600040101010101" charset="-122"/>
              </a:rPr>
              <a:t>8086</a:t>
            </a:r>
            <a:r>
              <a:rPr lang="zh-CN" altLang="en-US" sz="1600" b="0" dirty="0">
                <a:latin typeface="华文宋体" panose="02010600040101010101" charset="-122"/>
                <a:ea typeface="华文宋体" panose="02010600040101010101" charset="-122"/>
              </a:rPr>
              <a:t>与系统总线的接口，负责</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与存储器、</a:t>
            </a:r>
            <a:r>
              <a:rPr lang="en-US" altLang="zh-CN" sz="1600" b="0" dirty="0">
                <a:latin typeface="华文宋体" panose="02010600040101010101" charset="-122"/>
                <a:ea typeface="华文宋体" panose="02010600040101010101" charset="-122"/>
              </a:rPr>
              <a:t>I</a:t>
            </a:r>
            <a:r>
              <a:rPr lang="zh-CN" altLang="en-US" sz="1600" b="0" dirty="0">
                <a:latin typeface="华文宋体" panose="02010600040101010101" charset="-122"/>
                <a:ea typeface="华文宋体" panose="02010600040101010101" charset="-122"/>
              </a:rPr>
              <a:t>／</a:t>
            </a:r>
            <a:r>
              <a:rPr lang="en-US" altLang="zh-CN" sz="1600" b="0" dirty="0">
                <a:latin typeface="华文宋体" panose="02010600040101010101" charset="-122"/>
                <a:ea typeface="华文宋体" panose="02010600040101010101" charset="-122"/>
              </a:rPr>
              <a:t>O</a:t>
            </a:r>
            <a:r>
              <a:rPr lang="zh-CN" altLang="en-US" sz="1600" b="0" dirty="0">
                <a:latin typeface="华文宋体" panose="02010600040101010101" charset="-122"/>
                <a:ea typeface="华文宋体" panose="02010600040101010101" charset="-122"/>
              </a:rPr>
              <a:t>端口传送数据。 </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(1)</a:t>
            </a:r>
            <a:r>
              <a:rPr lang="zh-CN" altLang="en-US" sz="1600" b="0" dirty="0">
                <a:solidFill>
                  <a:srgbClr val="000066"/>
                </a:solidFill>
                <a:latin typeface="华文宋体" panose="02010600040101010101" charset="-122"/>
                <a:ea typeface="华文宋体" panose="02010600040101010101" charset="-122"/>
              </a:rPr>
              <a:t>段寄存器：</a:t>
            </a:r>
            <a:r>
              <a:rPr lang="zh-CN" altLang="en-US" sz="1600" b="0" dirty="0">
                <a:latin typeface="华文宋体" panose="02010600040101010101" charset="-122"/>
                <a:ea typeface="华文宋体" panose="02010600040101010101" charset="-122"/>
              </a:rPr>
              <a:t>包括</a:t>
            </a:r>
            <a:r>
              <a:rPr lang="en-US" altLang="zh-CN" sz="1600" b="0" dirty="0">
                <a:latin typeface="华文宋体" panose="02010600040101010101" charset="-122"/>
                <a:ea typeface="华文宋体" panose="02010600040101010101" charset="-122"/>
              </a:rPr>
              <a:t>4</a:t>
            </a:r>
            <a:r>
              <a:rPr lang="zh-CN" altLang="en-US" sz="1600" b="0" dirty="0">
                <a:latin typeface="华文宋体" panose="02010600040101010101" charset="-122"/>
                <a:ea typeface="华文宋体" panose="02010600040101010101" charset="-122"/>
              </a:rPr>
              <a:t>个</a:t>
            </a:r>
            <a:r>
              <a:rPr lang="en-US" altLang="zh-CN" sz="1600" b="0" dirty="0">
                <a:latin typeface="华文宋体" panose="02010600040101010101" charset="-122"/>
                <a:ea typeface="华文宋体" panose="02010600040101010101" charset="-122"/>
              </a:rPr>
              <a:t>16</a:t>
            </a:r>
            <a:r>
              <a:rPr lang="zh-CN" altLang="en-US" sz="1600" b="0" dirty="0">
                <a:latin typeface="华文宋体" panose="02010600040101010101" charset="-122"/>
                <a:ea typeface="华文宋体" panose="02010600040101010101" charset="-122"/>
              </a:rPr>
              <a:t>位的段寄存器，代码段寄存器</a:t>
            </a:r>
            <a:r>
              <a:rPr lang="en-US" altLang="zh-CN" sz="1600" b="0" dirty="0">
                <a:latin typeface="华文宋体" panose="02010600040101010101" charset="-122"/>
                <a:ea typeface="华文宋体" panose="02010600040101010101" charset="-122"/>
              </a:rPr>
              <a:t>CS</a:t>
            </a:r>
            <a:r>
              <a:rPr lang="zh-CN" altLang="en-US" sz="1600" b="0" dirty="0">
                <a:latin typeface="华文宋体" panose="02010600040101010101" charset="-122"/>
                <a:ea typeface="华文宋体" panose="02010600040101010101" charset="-122"/>
              </a:rPr>
              <a:t>、数据段寄存器</a:t>
            </a:r>
            <a:r>
              <a:rPr lang="en-US" altLang="zh-CN" sz="1600" b="0" dirty="0">
                <a:latin typeface="华文宋体" panose="02010600040101010101" charset="-122"/>
                <a:ea typeface="华文宋体" panose="02010600040101010101" charset="-122"/>
              </a:rPr>
              <a:t>DS</a:t>
            </a:r>
            <a:r>
              <a:rPr lang="zh-CN" altLang="en-US" sz="1600" b="0" dirty="0">
                <a:latin typeface="华文宋体" panose="02010600040101010101" charset="-122"/>
                <a:ea typeface="华文宋体" panose="02010600040101010101" charset="-122"/>
              </a:rPr>
              <a:t>、附加段寄存器</a:t>
            </a:r>
            <a:r>
              <a:rPr lang="en-US" altLang="zh-CN" sz="1600" b="0" dirty="0">
                <a:latin typeface="华文宋体" panose="02010600040101010101" charset="-122"/>
                <a:ea typeface="华文宋体" panose="02010600040101010101" charset="-122"/>
              </a:rPr>
              <a:t>ES</a:t>
            </a:r>
            <a:r>
              <a:rPr lang="zh-CN" altLang="en-US" sz="1600" b="0" dirty="0">
                <a:latin typeface="华文宋体" panose="02010600040101010101" charset="-122"/>
                <a:ea typeface="华文宋体" panose="02010600040101010101" charset="-122"/>
              </a:rPr>
              <a:t>，堆栈段寄存器</a:t>
            </a:r>
            <a:r>
              <a:rPr lang="en-US" altLang="zh-CN" sz="1600" b="0" dirty="0">
                <a:latin typeface="华文宋体" panose="02010600040101010101" charset="-122"/>
                <a:ea typeface="华文宋体" panose="02010600040101010101" charset="-122"/>
              </a:rPr>
              <a:t>SS</a:t>
            </a:r>
            <a:r>
              <a:rPr lang="zh-CN" altLang="en-US" sz="1600" b="0" dirty="0">
                <a:latin typeface="华文宋体" panose="02010600040101010101" charset="-122"/>
                <a:ea typeface="华文宋体" panose="02010600040101010101" charset="-122"/>
              </a:rPr>
              <a:t>。</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(2)16</a:t>
            </a:r>
            <a:r>
              <a:rPr lang="zh-CN" altLang="en-US" sz="1600" b="0" dirty="0">
                <a:solidFill>
                  <a:srgbClr val="000066"/>
                </a:solidFill>
                <a:latin typeface="华文宋体" panose="02010600040101010101" charset="-122"/>
                <a:ea typeface="华文宋体" panose="02010600040101010101" charset="-122"/>
              </a:rPr>
              <a:t>位指令指针寄存器</a:t>
            </a:r>
            <a:r>
              <a:rPr lang="en-US" altLang="zh-CN" sz="1600" b="0" dirty="0">
                <a:solidFill>
                  <a:srgbClr val="000066"/>
                </a:solidFill>
                <a:latin typeface="华文宋体" panose="02010600040101010101" charset="-122"/>
                <a:ea typeface="华文宋体" panose="02010600040101010101" charset="-122"/>
              </a:rPr>
              <a:t>IP</a:t>
            </a:r>
            <a:r>
              <a:rPr lang="zh-CN" altLang="en-US" sz="1600" b="0" dirty="0">
                <a:solidFill>
                  <a:srgbClr val="000066"/>
                </a:solidFill>
                <a:latin typeface="华文宋体" panose="02010600040101010101" charset="-122"/>
                <a:ea typeface="华文宋体" panose="02010600040101010101" charset="-122"/>
              </a:rPr>
              <a:t>：</a:t>
            </a:r>
            <a:r>
              <a:rPr lang="zh-CN" altLang="en-US" sz="1600" b="0" dirty="0">
                <a:latin typeface="华文宋体" panose="02010600040101010101" charset="-122"/>
                <a:ea typeface="华文宋体" panose="02010600040101010101" charset="-122"/>
              </a:rPr>
              <a:t>用来存放下一条要执行指令在代码段中的偏移地址。</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(3)20</a:t>
            </a:r>
            <a:r>
              <a:rPr lang="zh-CN" altLang="en-US" sz="1600" b="0" dirty="0">
                <a:solidFill>
                  <a:srgbClr val="000066"/>
                </a:solidFill>
                <a:latin typeface="华文宋体" panose="02010600040101010101" charset="-122"/>
                <a:ea typeface="华文宋体" panose="02010600040101010101" charset="-122"/>
              </a:rPr>
              <a:t>位的地址加法器：</a:t>
            </a:r>
            <a:r>
              <a:rPr lang="zh-CN" altLang="en-US" sz="1600" b="0" dirty="0">
                <a:latin typeface="华文宋体" panose="02010600040101010101" charset="-122"/>
                <a:ea typeface="华文宋体" panose="02010600040101010101" charset="-122"/>
              </a:rPr>
              <a:t>用来形成</a:t>
            </a:r>
            <a:r>
              <a:rPr lang="en-US" altLang="zh-CN" sz="1600" b="0" dirty="0">
                <a:latin typeface="华文宋体" panose="02010600040101010101" charset="-122"/>
                <a:ea typeface="华文宋体" panose="02010600040101010101" charset="-122"/>
              </a:rPr>
              <a:t>20</a:t>
            </a:r>
            <a:r>
              <a:rPr lang="zh-CN" altLang="en-US" sz="1600" b="0" dirty="0">
                <a:latin typeface="华文宋体" panose="02010600040101010101" charset="-122"/>
                <a:ea typeface="华文宋体" panose="02010600040101010101" charset="-122"/>
              </a:rPr>
              <a:t>位的物理地址。</a:t>
            </a:r>
            <a:endParaRPr lang="en-US" altLang="zh-CN" sz="1600" b="0" dirty="0">
              <a:latin typeface="华文宋体" panose="02010600040101010101" charset="-122"/>
              <a:ea typeface="华文宋体" panose="02010600040101010101" charset="-122"/>
            </a:endParaRPr>
          </a:p>
          <a:p>
            <a:pPr eaLnBrk="0" hangingPunct="0">
              <a:spcBef>
                <a:spcPct val="35000"/>
              </a:spcBef>
            </a:pPr>
            <a:r>
              <a:rPr lang="en-US" altLang="zh-CN" sz="1600" b="0" dirty="0">
                <a:solidFill>
                  <a:srgbClr val="000066"/>
                </a:solidFill>
                <a:latin typeface="华文宋体" panose="02010600040101010101" charset="-122"/>
                <a:ea typeface="华文宋体" panose="02010600040101010101" charset="-122"/>
              </a:rPr>
              <a:t>(4)6</a:t>
            </a:r>
            <a:r>
              <a:rPr lang="zh-CN" altLang="en-US" sz="1600" b="0" dirty="0">
                <a:solidFill>
                  <a:srgbClr val="000066"/>
                </a:solidFill>
                <a:latin typeface="华文宋体" panose="02010600040101010101" charset="-122"/>
                <a:ea typeface="华文宋体" panose="02010600040101010101" charset="-122"/>
              </a:rPr>
              <a:t>字节的指令队列：</a:t>
            </a:r>
            <a:r>
              <a:rPr lang="zh-CN" altLang="en-US" sz="1600" b="0" dirty="0">
                <a:latin typeface="华文宋体" panose="02010600040101010101" charset="-122"/>
                <a:ea typeface="华文宋体" panose="02010600040101010101" charset="-122"/>
              </a:rPr>
              <a:t>用于存放从内存中取来的指令，按照先进先出的方式工作，并按顺序送到</a:t>
            </a:r>
            <a:r>
              <a:rPr lang="en-US" altLang="zh-CN" sz="1600" b="0" dirty="0">
                <a:latin typeface="华文宋体" panose="02010600040101010101" charset="-122"/>
                <a:ea typeface="华文宋体" panose="02010600040101010101" charset="-122"/>
              </a:rPr>
              <a:t>EU</a:t>
            </a:r>
            <a:r>
              <a:rPr lang="zh-CN" altLang="en-US" sz="1600" b="0" dirty="0">
                <a:latin typeface="华文宋体" panose="02010600040101010101" charset="-122"/>
                <a:ea typeface="华文宋体" panose="02010600040101010101" charset="-122"/>
              </a:rPr>
              <a:t>中执行。其操作遵循下列原则：</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每当指令队列缓冲器中存满一条指令后，</a:t>
            </a:r>
            <a:r>
              <a:rPr lang="en-US" altLang="zh-CN" sz="1600" b="0" dirty="0">
                <a:latin typeface="华文宋体" panose="02010600040101010101" charset="-122"/>
                <a:ea typeface="华文宋体" panose="02010600040101010101" charset="-122"/>
              </a:rPr>
              <a:t>EU</a:t>
            </a:r>
            <a:r>
              <a:rPr lang="zh-CN" altLang="en-US" sz="1600" b="0" dirty="0">
                <a:latin typeface="华文宋体" panose="02010600040101010101" charset="-122"/>
                <a:ea typeface="华文宋体" panose="02010600040101010101" charset="-122"/>
              </a:rPr>
              <a:t>就立即开始执行。</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指令队列缓冲器只要有</a:t>
            </a:r>
            <a:r>
              <a:rPr lang="en-US" altLang="zh-CN" sz="1600" b="0" dirty="0">
                <a:latin typeface="华文宋体" panose="02010600040101010101" charset="-122"/>
                <a:ea typeface="华文宋体" panose="02010600040101010101" charset="-122"/>
              </a:rPr>
              <a:t>2</a:t>
            </a:r>
            <a:r>
              <a:rPr lang="zh-CN" altLang="en-US" sz="1600" b="0" dirty="0">
                <a:latin typeface="华文宋体" panose="02010600040101010101" charset="-122"/>
                <a:ea typeface="华文宋体" panose="02010600040101010101" charset="-122"/>
              </a:rPr>
              <a:t>个空字节时，</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就会自动把指令取到指令队列中，直到填满为止。</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在执行转移、调用或返回指令时，接下去要执行的指令不再是程序中紧接着排列的那条指令了，这样，指令队列中已经装入的指令就没用</a:t>
            </a:r>
            <a:r>
              <a:rPr lang="zh-CN" altLang="en-US" sz="1600" b="0">
                <a:latin typeface="华文宋体" panose="02010600040101010101" charset="-122"/>
                <a:ea typeface="华文宋体" panose="02010600040101010101" charset="-122"/>
              </a:rPr>
              <a:t>了</a:t>
            </a:r>
            <a:r>
              <a:rPr lang="zh-CN" altLang="en-US" sz="1600" b="0" smtClean="0">
                <a:latin typeface="华文宋体" panose="02010600040101010101" charset="-122"/>
                <a:ea typeface="华文宋体" panose="02010600040101010101" charset="-122"/>
              </a:rPr>
              <a:t>，</a:t>
            </a:r>
            <a:r>
              <a:rPr lang="zh-CN" altLang="en-US" sz="1600" b="0">
                <a:latin typeface="华文宋体" panose="02010600040101010101" charset="-122"/>
                <a:ea typeface="华文宋体" panose="02010600040101010101" charset="-122"/>
              </a:rPr>
              <a:t>需</a:t>
            </a:r>
            <a:r>
              <a:rPr lang="zh-CN" altLang="en-US" sz="1600" b="0" smtClean="0">
                <a:latin typeface="华文宋体" panose="02010600040101010101" charset="-122"/>
                <a:ea typeface="华文宋体" panose="02010600040101010101" charset="-122"/>
              </a:rPr>
              <a:t>清除</a:t>
            </a:r>
            <a:r>
              <a:rPr lang="zh-CN" altLang="en-US" sz="1600" b="0" dirty="0">
                <a:latin typeface="华文宋体" panose="02010600040101010101" charset="-122"/>
                <a:ea typeface="华文宋体" panose="02010600040101010101" charset="-122"/>
              </a:rPr>
              <a:t>指令队列缓冲器，并要求</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从新地址开始取指令填入指令队列缓冲器。</a:t>
            </a:r>
          </a:p>
          <a:p>
            <a:pPr eaLnBrk="0" hangingPunct="0">
              <a:spcBef>
                <a:spcPct val="35000"/>
              </a:spcBef>
            </a:pPr>
            <a:r>
              <a:rPr lang="en-US" altLang="zh-CN" sz="1600" b="0" dirty="0">
                <a:solidFill>
                  <a:srgbClr val="000066"/>
                </a:solidFill>
                <a:latin typeface="华文宋体" panose="02010600040101010101" charset="-122"/>
                <a:ea typeface="华文宋体" panose="02010600040101010101" charset="-122"/>
              </a:rPr>
              <a:t>(5)</a:t>
            </a:r>
            <a:r>
              <a:rPr lang="zh-CN" altLang="en-US" sz="1600" b="0" dirty="0">
                <a:solidFill>
                  <a:srgbClr val="000066"/>
                </a:solidFill>
                <a:latin typeface="华文宋体" panose="02010600040101010101" charset="-122"/>
                <a:ea typeface="华文宋体" panose="02010600040101010101" charset="-122"/>
              </a:rPr>
              <a:t>总线接口控制电路：</a:t>
            </a:r>
            <a:r>
              <a:rPr lang="zh-CN" altLang="en-US" sz="1600" b="0" dirty="0">
                <a:latin typeface="华文宋体" panose="02010600040101010101" charset="-122"/>
                <a:ea typeface="华文宋体" panose="02010600040101010101" charset="-122"/>
              </a:rPr>
              <a:t>将</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的内部总线与系统总线相连，是</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与内存单元或</a:t>
            </a:r>
            <a:r>
              <a:rPr lang="en-US" altLang="zh-CN" sz="1600" b="0" dirty="0">
                <a:latin typeface="华文宋体" panose="02010600040101010101" charset="-122"/>
                <a:ea typeface="华文宋体" panose="02010600040101010101" charset="-122"/>
              </a:rPr>
              <a:t>I/O</a:t>
            </a:r>
            <a:r>
              <a:rPr lang="zh-CN" altLang="en-US" sz="1600" b="0" dirty="0">
                <a:latin typeface="华文宋体" panose="02010600040101010101" charset="-122"/>
                <a:ea typeface="华文宋体" panose="02010600040101010101" charset="-122"/>
              </a:rPr>
              <a:t>端口交换数据的必经之路。 </a:t>
            </a:r>
          </a:p>
        </p:txBody>
      </p:sp>
      <p:sp>
        <p:nvSpPr>
          <p:cNvPr id="4"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67585"/>
          <p:cNvSpPr/>
          <p:nvPr/>
        </p:nvSpPr>
        <p:spPr>
          <a:xfrm>
            <a:off x="373897" y="1124744"/>
            <a:ext cx="8432998" cy="5170646"/>
          </a:xfrm>
          <a:prstGeom prst="rect">
            <a:avLst/>
          </a:prstGeom>
          <a:noFill/>
          <a:ln w="9525">
            <a:noFill/>
          </a:ln>
        </p:spPr>
        <p:txBody>
          <a:bodyPr wrap="square">
            <a:spAutoFit/>
          </a:bodyPr>
          <a:lstStyle/>
          <a:p>
            <a:pPr defTabSz="0">
              <a:spcBef>
                <a:spcPts val="1200"/>
              </a:spcBef>
              <a:tabLst>
                <a:tab pos="200025" algn="l"/>
                <a:tab pos="996950" algn="l"/>
              </a:tabLst>
            </a:pPr>
            <a:r>
              <a:rPr lang="zh-CN" altLang="en-US" sz="2000" dirty="0">
                <a:solidFill>
                  <a:srgbClr val="FF0000"/>
                </a:solidFill>
                <a:latin typeface="华文宋体" panose="02010600040101010101" charset="-122"/>
                <a:ea typeface="华文宋体" panose="02010600040101010101" charset="-122"/>
              </a:rPr>
              <a:t>执行部件</a:t>
            </a:r>
            <a:r>
              <a:rPr lang="en-US" altLang="zh-CN" sz="2000" dirty="0">
                <a:solidFill>
                  <a:srgbClr val="FF0000"/>
                </a:solidFill>
                <a:latin typeface="华文宋体" panose="02010600040101010101" charset="-122"/>
                <a:ea typeface="华文宋体" panose="02010600040101010101" charset="-122"/>
              </a:rPr>
              <a:t>EU</a:t>
            </a:r>
            <a:r>
              <a:rPr lang="zh-CN" altLang="en-US" sz="2000" dirty="0">
                <a:solidFill>
                  <a:srgbClr val="FF0000"/>
                </a:solidFill>
                <a:latin typeface="华文宋体" panose="02010600040101010101" charset="-122"/>
                <a:ea typeface="华文宋体" panose="02010600040101010101" charset="-122"/>
              </a:rPr>
              <a:t>：</a:t>
            </a:r>
            <a:r>
              <a:rPr lang="zh-CN" altLang="en-US" sz="2000" b="0" dirty="0">
                <a:latin typeface="华文宋体" panose="02010600040101010101" charset="-122"/>
                <a:ea typeface="华文宋体" panose="02010600040101010101" charset="-122"/>
              </a:rPr>
              <a:t>由算术逻辑部件</a:t>
            </a:r>
            <a:r>
              <a:rPr lang="en-US" altLang="zh-CN" sz="2000" b="0" dirty="0">
                <a:latin typeface="华文宋体" panose="02010600040101010101" charset="-122"/>
                <a:ea typeface="华文宋体" panose="02010600040101010101" charset="-122"/>
              </a:rPr>
              <a:t>(ALU)</a:t>
            </a:r>
            <a:r>
              <a:rPr lang="zh-CN" altLang="en-US" sz="2000" b="0" dirty="0">
                <a:latin typeface="华文宋体" panose="02010600040101010101" charset="-122"/>
                <a:ea typeface="华文宋体" panose="02010600040101010101" charset="-122"/>
              </a:rPr>
              <a:t>、通用寄存器、标志寄存器和执行部件控制电路等组成，它负责指令的执行和数据的运算。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）通用寄存器：包括</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位的数据寄存器</a:t>
            </a:r>
            <a:r>
              <a:rPr lang="en-US" altLang="zh-CN" sz="2000" b="0" dirty="0">
                <a:latin typeface="华文宋体" panose="02010600040101010101" charset="-122"/>
                <a:ea typeface="华文宋体" panose="02010600040101010101" charset="-122"/>
              </a:rPr>
              <a:t>AX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BX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CX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DX</a:t>
            </a:r>
            <a:r>
              <a:rPr lang="zh-CN" altLang="en-US" sz="2000" b="0" dirty="0">
                <a:latin typeface="华文宋体" panose="02010600040101010101" charset="-122"/>
                <a:ea typeface="华文宋体" panose="02010600040101010101" charset="-122"/>
              </a:rPr>
              <a:t>和</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位的指针与变址寄存器</a:t>
            </a:r>
            <a:r>
              <a:rPr lang="en-US" altLang="zh-CN" sz="2000" b="0" dirty="0">
                <a:latin typeface="华文宋体" panose="02010600040101010101" charset="-122"/>
                <a:ea typeface="华文宋体" panose="02010600040101010101" charset="-122"/>
              </a:rPr>
              <a:t>SI</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DI</a:t>
            </a:r>
            <a:r>
              <a:rPr lang="zh-CN" altLang="en-US" sz="2000" b="0" dirty="0">
                <a:latin typeface="华文宋体" panose="02010600040101010101" charset="-122"/>
                <a:ea typeface="华文宋体" panose="02010600040101010101" charset="-122"/>
              </a:rPr>
              <a:t>与</a:t>
            </a:r>
            <a:r>
              <a:rPr lang="en-US" altLang="zh-CN" sz="2000" b="0" dirty="0">
                <a:latin typeface="华文宋体" panose="02010600040101010101" charset="-122"/>
                <a:ea typeface="华文宋体" panose="02010600040101010101" charset="-122"/>
              </a:rPr>
              <a:t>SP</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BP</a:t>
            </a:r>
            <a:r>
              <a:rPr lang="zh-CN" altLang="en-US" sz="2000" b="0" dirty="0">
                <a:latin typeface="华文宋体" panose="02010600040101010101" charset="-122"/>
                <a:ea typeface="华文宋体" panose="02010600040101010101" charset="-122"/>
              </a:rPr>
              <a:t>。</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2</a:t>
            </a:r>
            <a:r>
              <a:rPr lang="zh-CN" altLang="en-US" sz="2000" b="0" dirty="0">
                <a:latin typeface="华文宋体" panose="02010600040101010101" charset="-122"/>
                <a:ea typeface="华文宋体" panose="02010600040101010101" charset="-122"/>
              </a:rPr>
              <a:t>）标志寄存器</a:t>
            </a:r>
            <a:r>
              <a:rPr lang="en-US" altLang="zh-CN" sz="2000" b="0" dirty="0">
                <a:latin typeface="华文宋体" panose="02010600040101010101" charset="-122"/>
                <a:ea typeface="华文宋体" panose="02010600040101010101" charset="-122"/>
              </a:rPr>
              <a:t>(FR)</a:t>
            </a:r>
            <a:r>
              <a:rPr lang="zh-CN" altLang="en-US" sz="2000" b="0" dirty="0">
                <a:latin typeface="华文宋体" panose="02010600040101010101" charset="-122"/>
                <a:ea typeface="华文宋体" panose="02010600040101010101" charset="-122"/>
              </a:rPr>
              <a:t>：它是一个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位的寄存器，用来反映</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运算的状态特征和存放控制标志。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3</a:t>
            </a:r>
            <a:r>
              <a:rPr lang="zh-CN" altLang="en-US" sz="2000" b="0" dirty="0">
                <a:latin typeface="华文宋体" panose="02010600040101010101" charset="-122"/>
                <a:ea typeface="华文宋体" panose="02010600040101010101" charset="-122"/>
              </a:rPr>
              <a:t>）算术逻辑部件</a:t>
            </a:r>
            <a:r>
              <a:rPr lang="en-US" altLang="zh-CN" sz="2000" b="0" dirty="0">
                <a:latin typeface="华文宋体" panose="02010600040101010101" charset="-122"/>
                <a:ea typeface="华文宋体" panose="02010600040101010101" charset="-122"/>
              </a:rPr>
              <a:t>(ALU)</a:t>
            </a:r>
            <a:r>
              <a:rPr lang="zh-CN" altLang="en-US" sz="2000" b="0" dirty="0">
                <a:latin typeface="华文宋体" panose="02010600040101010101" charset="-122"/>
                <a:ea typeface="华文宋体" panose="02010600040101010101" charset="-122"/>
              </a:rPr>
              <a:t>：用来完成</a:t>
            </a:r>
            <a:r>
              <a:rPr lang="en-US" altLang="zh-CN" sz="2000" b="0" dirty="0">
                <a:latin typeface="华文宋体" panose="02010600040101010101" charset="-122"/>
                <a:ea typeface="华文宋体" panose="02010600040101010101" charset="-122"/>
              </a:rPr>
              <a:t>8</a:t>
            </a:r>
            <a:r>
              <a:rPr lang="zh-CN" altLang="en-US" sz="2000" b="0" dirty="0">
                <a:latin typeface="华文宋体" panose="02010600040101010101" charset="-122"/>
                <a:ea typeface="华文宋体" panose="02010600040101010101" charset="-122"/>
              </a:rPr>
              <a:t>位或</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位二进制算术和逻辑运算。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）执行部件控制电路：负责从总线接口部件的指令队列缓冲器中取指令，并对指令进行译码，根据指令要求向执行部件内部个部分发出控制命令以完成各条指令的功能。</a:t>
            </a:r>
          </a:p>
          <a:p>
            <a:pPr indent="355600" defTabSz="0">
              <a:spcBef>
                <a:spcPts val="1200"/>
              </a:spcBef>
              <a:tabLst>
                <a:tab pos="200025" algn="l"/>
                <a:tab pos="996950" algn="l"/>
              </a:tabLst>
            </a:pP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的总线接口部件和执行部件并不是同步工作的，它们相互独立，分别完成各自操作，在执行部件执行指令的同时，总线接口部件可取下面一条或几条指令，总线接口部件和执行部件这种并行操作的特点，可以提高系统的运行速度，从而提高了工作效率。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img1.imgtn.bdimg.com/it/u=1637627673,450216059&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1637627673,450216059&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447430" y="980728"/>
            <a:ext cx="8287775" cy="5580620"/>
            <a:chOff x="447430" y="944724"/>
            <a:chExt cx="8287775" cy="558062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30" y="944724"/>
              <a:ext cx="8287775" cy="558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064388" y="6309320"/>
              <a:ext cx="670817" cy="216024"/>
            </a:xfrm>
            <a:prstGeom prst="rect">
              <a:avLst/>
            </a:prstGeom>
            <a:solidFill>
              <a:schemeClr val="bg1"/>
            </a:solidFill>
            <a:ln w="9525" cap="flat" cmpd="sng" algn="ctr">
              <a:no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
        <p:nvSpPr>
          <p:cNvPr id="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6" name="矩形 5"/>
          <p:cNvSpPr/>
          <p:nvPr/>
        </p:nvSpPr>
        <p:spPr bwMode="auto">
          <a:xfrm>
            <a:off x="1043608" y="1088740"/>
            <a:ext cx="1404156" cy="1656184"/>
          </a:xfrm>
          <a:prstGeom prst="rect">
            <a:avLst/>
          </a:prstGeom>
          <a:noFill/>
          <a:ln w="19050" cap="flat" cmpd="sng" algn="ctr">
            <a:solidFill>
              <a:srgbClr val="C00000"/>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3419872" y="1268760"/>
            <a:ext cx="1404156" cy="1656184"/>
          </a:xfrm>
          <a:prstGeom prst="rect">
            <a:avLst/>
          </a:prstGeom>
          <a:noFill/>
          <a:ln w="19050" cap="flat" cmpd="sng" algn="ctr">
            <a:solidFill>
              <a:srgbClr val="C00000"/>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p:cNvSpPr/>
          <p:nvPr/>
        </p:nvSpPr>
        <p:spPr bwMode="auto">
          <a:xfrm>
            <a:off x="1187624" y="5157192"/>
            <a:ext cx="1404156" cy="576064"/>
          </a:xfrm>
          <a:prstGeom prst="rect">
            <a:avLst/>
          </a:prstGeom>
          <a:noFill/>
          <a:ln w="19050" cap="flat" cmpd="sng" algn="ctr">
            <a:solidFill>
              <a:srgbClr val="C00000"/>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40094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69634"/>
          <p:cNvSpPr/>
          <p:nvPr/>
        </p:nvSpPr>
        <p:spPr>
          <a:xfrm>
            <a:off x="323528" y="1037902"/>
            <a:ext cx="8629650" cy="5502275"/>
          </a:xfrm>
          <a:prstGeom prst="rect">
            <a:avLst/>
          </a:prstGeom>
          <a:noFill/>
          <a:ln w="9525">
            <a:noFill/>
          </a:ln>
        </p:spPr>
        <p:txBody>
          <a:bodyPr>
            <a:spAutoFit/>
          </a:bodyPr>
          <a:lstStyle/>
          <a:p>
            <a:pPr eaLnBrk="0" hangingPunct="0"/>
            <a:r>
              <a:rPr lang="en-US" altLang="zh-CN" sz="2955" dirty="0">
                <a:solidFill>
                  <a:srgbClr val="FF3300"/>
                </a:solidFill>
                <a:effectLst>
                  <a:outerShdw blurRad="38100" dist="38100" dir="2700000" algn="tl">
                    <a:srgbClr val="C0C0C0"/>
                  </a:outerShdw>
                </a:effectLst>
                <a:latin typeface="+mn-lt"/>
                <a:ea typeface="+mn-ea"/>
              </a:rPr>
              <a:t>8086</a:t>
            </a:r>
            <a:r>
              <a:rPr lang="zh-CN" altLang="en-US" sz="2955" dirty="0">
                <a:solidFill>
                  <a:srgbClr val="FF3300"/>
                </a:solidFill>
                <a:effectLst>
                  <a:outerShdw blurRad="38100" dist="38100" dir="2700000" algn="tl">
                    <a:srgbClr val="C0C0C0"/>
                  </a:outerShdw>
                </a:effectLst>
                <a:latin typeface="+mn-lt"/>
                <a:ea typeface="+mn-ea"/>
              </a:rPr>
              <a:t>寄存器组</a:t>
            </a:r>
            <a:r>
              <a:rPr lang="en-US" altLang="zh-CN" sz="2955" dirty="0">
                <a:solidFill>
                  <a:srgbClr val="FF3300"/>
                </a:solidFill>
                <a:effectLst>
                  <a:outerShdw blurRad="38100" dist="38100" dir="2700000" algn="tl">
                    <a:srgbClr val="C0C0C0"/>
                  </a:outerShdw>
                </a:effectLst>
                <a:latin typeface="+mn-lt"/>
                <a:ea typeface="+mn-ea"/>
              </a:rPr>
              <a:t>        </a:t>
            </a:r>
          </a:p>
          <a:p>
            <a:pPr eaLnBrk="0" hangingPunct="0">
              <a:spcBef>
                <a:spcPts val="1200"/>
              </a:spcBef>
            </a:pPr>
            <a:r>
              <a:rPr lang="zh-CN" altLang="en-US" dirty="0">
                <a:latin typeface="华文宋体" panose="02010600040101010101" charset="-122"/>
                <a:ea typeface="华文宋体" panose="02010600040101010101" charset="-122"/>
              </a:rPr>
              <a:t>    寄存器是</a:t>
            </a:r>
            <a:r>
              <a:rPr lang="en-US" altLang="zh-CN" dirty="0">
                <a:solidFill>
                  <a:srgbClr val="FF0000"/>
                </a:solidFill>
                <a:latin typeface="华文宋体" panose="02010600040101010101" charset="-122"/>
                <a:ea typeface="华文宋体" panose="02010600040101010101" charset="-122"/>
              </a:rPr>
              <a:t>CPU</a:t>
            </a:r>
            <a:r>
              <a:rPr lang="zh-CN" altLang="en-US" dirty="0">
                <a:latin typeface="华文宋体" panose="02010600040101010101" charset="-122"/>
                <a:ea typeface="华文宋体" panose="02010600040101010101" charset="-122"/>
              </a:rPr>
              <a:t>内部重要的数据存储资源。</a:t>
            </a:r>
            <a:endParaRPr lang="en-US" altLang="zh-CN" dirty="0">
              <a:latin typeface="华文宋体" panose="02010600040101010101" charset="-122"/>
              <a:ea typeface="华文宋体" panose="02010600040101010101"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r>
              <a:rPr lang="zh-CN" altLang="en-US" dirty="0">
                <a:latin typeface="华文宋体" panose="02010600040101010101" charset="-122"/>
                <a:ea typeface="华文宋体" panose="02010600040101010101" charset="-122"/>
              </a:rPr>
              <a:t>    寄存器（可见寄存器）是</a:t>
            </a:r>
            <a:r>
              <a:rPr lang="zh-CN" altLang="en-US" b="1" dirty="0">
                <a:latin typeface="华文宋体" panose="02010600040101010101" charset="-122"/>
                <a:ea typeface="华文宋体" panose="02010600040101010101" charset="-122"/>
              </a:rPr>
              <a:t>汇编程序员能直接使用的硬件资源之一。由于寄存器的存取速度比内存快，所以，在用汇编语言编写程序时，要尽可能充分利用寄存器的存储功能。</a:t>
            </a:r>
          </a:p>
          <a:p>
            <a:pPr eaLnBrk="0" hangingPunct="0"/>
            <a:r>
              <a:rPr lang="zh-CN" altLang="en-US" b="1" dirty="0">
                <a:latin typeface="华文新魏" panose="02010800040101010101" pitchFamily="2" charset="-122"/>
                <a:ea typeface="华文新魏" panose="02010800040101010101" pitchFamily="2" charset="-122"/>
              </a:rPr>
              <a:t>       </a:t>
            </a:r>
            <a:endParaRPr lang="zh-CN" altLang="en-US" sz="2800" b="1" dirty="0">
              <a:latin typeface="Times New Roman" panose="02020603050405020304" pitchFamily="18" charset="0"/>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grpSp>
        <p:nvGrpSpPr>
          <p:cNvPr id="7" name="组合 6"/>
          <p:cNvGrpSpPr/>
          <p:nvPr/>
        </p:nvGrpSpPr>
        <p:grpSpPr>
          <a:xfrm>
            <a:off x="1540396" y="2312876"/>
            <a:ext cx="5911924" cy="2412268"/>
            <a:chOff x="683568" y="2096852"/>
            <a:chExt cx="5911924" cy="2412268"/>
          </a:xfrm>
        </p:grpSpPr>
        <p:sp>
          <p:nvSpPr>
            <p:cNvPr id="5" name="矩形 4"/>
            <p:cNvSpPr/>
            <p:nvPr/>
          </p:nvSpPr>
          <p:spPr bwMode="auto">
            <a:xfrm>
              <a:off x="683568" y="3391644"/>
              <a:ext cx="1044116"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寄存器</a:t>
              </a:r>
            </a:p>
          </p:txBody>
        </p:sp>
        <p:sp>
          <p:nvSpPr>
            <p:cNvPr id="11" name="矩形 10"/>
            <p:cNvSpPr/>
            <p:nvPr/>
          </p:nvSpPr>
          <p:spPr bwMode="auto">
            <a:xfrm>
              <a:off x="2347020" y="263691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可见寄存器</a:t>
              </a:r>
            </a:p>
          </p:txBody>
        </p:sp>
        <p:sp>
          <p:nvSpPr>
            <p:cNvPr id="12" name="矩形 11"/>
            <p:cNvSpPr/>
            <p:nvPr/>
          </p:nvSpPr>
          <p:spPr bwMode="auto">
            <a:xfrm>
              <a:off x="2351088" y="4149080"/>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不可见寄存器</a:t>
              </a:r>
            </a:p>
          </p:txBody>
        </p:sp>
        <p:sp>
          <p:nvSpPr>
            <p:cNvPr id="13" name="矩形 12"/>
            <p:cNvSpPr/>
            <p:nvPr/>
          </p:nvSpPr>
          <p:spPr bwMode="auto">
            <a:xfrm>
              <a:off x="4867300" y="209685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通用寄存器</a:t>
              </a:r>
            </a:p>
          </p:txBody>
        </p:sp>
        <p:sp>
          <p:nvSpPr>
            <p:cNvPr id="14" name="矩形 13"/>
            <p:cNvSpPr/>
            <p:nvPr/>
          </p:nvSpPr>
          <p:spPr bwMode="auto">
            <a:xfrm>
              <a:off x="4860032" y="2638264"/>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专用寄存器</a:t>
              </a:r>
            </a:p>
          </p:txBody>
        </p:sp>
        <p:sp>
          <p:nvSpPr>
            <p:cNvPr id="15" name="矩形 14"/>
            <p:cNvSpPr/>
            <p:nvPr/>
          </p:nvSpPr>
          <p:spPr bwMode="auto">
            <a:xfrm>
              <a:off x="4860032" y="317697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段寄存器</a:t>
              </a:r>
            </a:p>
          </p:txBody>
        </p:sp>
        <p:sp>
          <p:nvSpPr>
            <p:cNvPr id="6" name="左大括号 5"/>
            <p:cNvSpPr/>
            <p:nvPr/>
          </p:nvSpPr>
          <p:spPr bwMode="auto">
            <a:xfrm>
              <a:off x="4247964" y="2098204"/>
              <a:ext cx="504056" cy="1440160"/>
            </a:xfrm>
            <a:prstGeom prst="leftBrace">
              <a:avLst/>
            </a:prstGeom>
            <a:solidFill>
              <a:schemeClr val="bg1"/>
            </a:solidFill>
            <a:ln w="9525" cap="flat" cmpd="sng" algn="ctr">
              <a:solidFill>
                <a:srgbClr val="66CCFF"/>
              </a:solidFill>
              <a:prstDash val="solid"/>
              <a:round/>
              <a:headEnd type="none" w="med" len="med"/>
              <a:tailEnd type="none"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sp>
          <p:nvSpPr>
            <p:cNvPr id="17" name="左大括号 16"/>
            <p:cNvSpPr/>
            <p:nvPr/>
          </p:nvSpPr>
          <p:spPr bwMode="auto">
            <a:xfrm>
              <a:off x="1757276" y="2852936"/>
              <a:ext cx="504056" cy="1440160"/>
            </a:xfrm>
            <a:prstGeom prst="leftBrace">
              <a:avLst/>
            </a:prstGeom>
            <a:solidFill>
              <a:schemeClr val="bg1"/>
            </a:solidFill>
            <a:ln w="9525" cap="flat" cmpd="sng" algn="ctr">
              <a:solidFill>
                <a:srgbClr val="66CCFF"/>
              </a:solidFill>
              <a:prstDash val="solid"/>
              <a:round/>
              <a:headEnd type="none" w="med" len="med"/>
              <a:tailEnd type="none"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445770" y="0"/>
            <a:ext cx="8484870" cy="945515"/>
          </a:xfrm>
        </p:spPr>
        <p:txBody>
          <a:bodyPr vert="horz" wrap="square" lIns="91440" tIns="45720" rIns="91440" bIns="45720" anchor="ctr"/>
          <a:lstStyle/>
          <a:p>
            <a:pPr algn="l" eaLnBrk="1" hangingPunct="1"/>
            <a:r>
              <a:rPr lang="zh-CN" altLang="en-US" sz="2600" dirty="0">
                <a:ea typeface="宋体" panose="02010600030101010101" pitchFamily="2" charset="-122"/>
              </a:rPr>
              <a:t>课程基本信息</a:t>
            </a:r>
          </a:p>
        </p:txBody>
      </p:sp>
      <p:sp>
        <p:nvSpPr>
          <p:cNvPr id="7171" name="Rectangle 3"/>
          <p:cNvSpPr>
            <a:spLocks noGrp="1"/>
          </p:cNvSpPr>
          <p:nvPr>
            <p:ph idx="1"/>
          </p:nvPr>
        </p:nvSpPr>
        <p:spPr>
          <a:xfrm>
            <a:off x="368935" y="1018540"/>
            <a:ext cx="8235513" cy="5524500"/>
          </a:xfrm>
        </p:spPr>
        <p:txBody>
          <a:bodyPr vert="horz" wrap="square" lIns="91440" tIns="45720" rIns="91440" bIns="45720" anchor="t"/>
          <a:lstStyle/>
          <a:p>
            <a:pPr marL="0" indent="0" eaLnBrk="1" hangingPunct="1">
              <a:spcBef>
                <a:spcPct val="0"/>
              </a:spcBef>
              <a:spcAft>
                <a:spcPts val="1200"/>
              </a:spcAft>
              <a:buNone/>
            </a:pPr>
            <a:r>
              <a:rPr lang="zh-CN" altLang="en-US" sz="2200" dirty="0">
                <a:ea typeface="宋体" panose="02010600030101010101" pitchFamily="2" charset="-122"/>
              </a:rPr>
              <a:t>课程目的</a:t>
            </a:r>
            <a:r>
              <a:rPr lang="en-US" altLang="zh-CN" sz="2200" dirty="0">
                <a:ea typeface="宋体" panose="02010600030101010101" pitchFamily="2" charset="-122"/>
              </a:rPr>
              <a:t>:</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理解X86计算机系统的组织结构</a:t>
            </a:r>
            <a:r>
              <a:rPr lang="zh-CN" altLang="en-US" sz="2200" dirty="0">
                <a:ea typeface="宋体" panose="02010600030101010101" pitchFamily="2" charset="-122"/>
              </a:rPr>
              <a:t>和</a:t>
            </a:r>
            <a:r>
              <a:rPr lang="en-US" altLang="zh-CN" sz="2200" dirty="0">
                <a:ea typeface="宋体" panose="02010600030101010101" pitchFamily="2" charset="-122"/>
              </a:rPr>
              <a:t>寻址方式</a:t>
            </a:r>
          </a:p>
          <a:p>
            <a:pPr marL="809625" lvl="1" indent="-352425" eaLnBrk="1" hangingPunct="1">
              <a:spcBef>
                <a:spcPct val="0"/>
              </a:spcBef>
              <a:buClr>
                <a:srgbClr val="FF0000"/>
              </a:buClr>
              <a:buFont typeface="Wingdings" panose="05000000000000000000" pitchFamily="2" charset="2"/>
              <a:buChar char="n"/>
            </a:pPr>
            <a:r>
              <a:rPr lang="zh-CN" altLang="en-US" sz="2200" dirty="0">
                <a:ea typeface="宋体" panose="02010600030101010101" pitchFamily="2" charset="-122"/>
              </a:rPr>
              <a:t>学习</a:t>
            </a:r>
            <a:r>
              <a:rPr lang="en-US" altLang="zh-CN" sz="2200" dirty="0">
                <a:ea typeface="宋体" panose="02010600030101010101" pitchFamily="2" charset="-122"/>
              </a:rPr>
              <a:t>汇编语言的指令系统</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掌握汇编语言程序</a:t>
            </a:r>
            <a:r>
              <a:rPr lang="zh-CN" altLang="en-US" sz="2200" dirty="0">
                <a:ea typeface="宋体" panose="02010600030101010101" pitchFamily="2" charset="-122"/>
              </a:rPr>
              <a:t>设计的基本方法和技巧</a:t>
            </a:r>
          </a:p>
          <a:p>
            <a:pPr marL="809625" lvl="1" indent="-352425" eaLnBrk="1" hangingPunct="1">
              <a:spcBef>
                <a:spcPct val="0"/>
              </a:spcBef>
              <a:buClr>
                <a:srgbClr val="FF0000"/>
              </a:buClr>
              <a:buFont typeface="Wingdings" panose="05000000000000000000" pitchFamily="2" charset="2"/>
              <a:buChar char="n"/>
            </a:pPr>
            <a:r>
              <a:rPr lang="en-US" altLang="zh-CN" sz="2200" dirty="0" err="1" smtClean="0">
                <a:ea typeface="宋体" panose="02010600030101010101" pitchFamily="2" charset="-122"/>
              </a:rPr>
              <a:t>培养对硬件</a:t>
            </a:r>
            <a:r>
              <a:rPr lang="zh-CN" altLang="en-US" sz="2200" dirty="0" smtClean="0">
                <a:ea typeface="宋体" panose="02010600030101010101" pitchFamily="2" charset="-122"/>
              </a:rPr>
              <a:t>接口</a:t>
            </a:r>
            <a:r>
              <a:rPr lang="en-US" altLang="zh-CN" sz="2200" dirty="0" err="1" smtClean="0">
                <a:ea typeface="宋体" panose="02010600030101010101" pitchFamily="2" charset="-122"/>
              </a:rPr>
              <a:t>的认知能力</a:t>
            </a:r>
            <a:r>
              <a:rPr lang="en-US" altLang="zh-CN" sz="2200" dirty="0" err="1">
                <a:ea typeface="宋体" panose="02010600030101010101" pitchFamily="2" charset="-122"/>
              </a:rPr>
              <a:t>、程序设计与应用能力</a:t>
            </a:r>
            <a:endParaRPr lang="en-US" altLang="zh-CN" sz="2200" dirty="0">
              <a:ea typeface="宋体" panose="02010600030101010101" pitchFamily="2" charset="-122"/>
            </a:endParaRPr>
          </a:p>
          <a:p>
            <a:pPr marL="809625" lvl="1" indent="-352425" eaLnBrk="1" hangingPunct="1">
              <a:spcBef>
                <a:spcPct val="0"/>
              </a:spcBef>
              <a:buClr>
                <a:srgbClr val="FF0000"/>
              </a:buClr>
              <a:buFont typeface="Wingdings" panose="05000000000000000000" pitchFamily="2" charset="2"/>
              <a:buChar char="n"/>
            </a:pPr>
            <a:r>
              <a:rPr lang="en-US" altLang="zh-CN" sz="2200" dirty="0" smtClean="0">
                <a:ea typeface="宋体" panose="02010600030101010101" pitchFamily="2" charset="-122"/>
              </a:rPr>
              <a:t>为</a:t>
            </a:r>
            <a:r>
              <a:rPr lang="zh-CN" altLang="en-US" sz="2200" dirty="0" smtClean="0">
                <a:ea typeface="宋体" panose="02010600030101010101" pitchFamily="2" charset="-122"/>
              </a:rPr>
              <a:t>操作系统、</a:t>
            </a:r>
            <a:r>
              <a:rPr lang="en-US" altLang="zh-CN" sz="2200" dirty="0" err="1" smtClean="0">
                <a:ea typeface="宋体" panose="02010600030101010101" pitchFamily="2" charset="-122"/>
              </a:rPr>
              <a:t>编译</a:t>
            </a:r>
            <a:r>
              <a:rPr lang="zh-CN" altLang="en-US" sz="2200" dirty="0" smtClean="0">
                <a:ea typeface="宋体" panose="02010600030101010101" pitchFamily="2" charset="-122"/>
              </a:rPr>
              <a:t>原理</a:t>
            </a:r>
            <a:r>
              <a:rPr lang="en-US" altLang="zh-CN" sz="2200" dirty="0" err="1" smtClean="0">
                <a:ea typeface="宋体" panose="02010600030101010101" pitchFamily="2" charset="-122"/>
              </a:rPr>
              <a:t>等后续课程的学习奠定基础</a:t>
            </a:r>
            <a:r>
              <a:rPr lang="en-US" altLang="zh-CN" sz="2200" dirty="0">
                <a:ea typeface="宋体" panose="02010600030101010101" pitchFamily="2" charset="-122"/>
              </a:rPr>
              <a:t>。</a:t>
            </a:r>
          </a:p>
          <a:p>
            <a:pPr marL="809625" lvl="1" indent="-352425" eaLnBrk="1" hangingPunct="1">
              <a:spcBef>
                <a:spcPct val="0"/>
              </a:spcBef>
              <a:buClr>
                <a:srgbClr val="FF0000"/>
              </a:buClr>
              <a:buFont typeface="Wingdings" panose="05000000000000000000" pitchFamily="2" charset="2"/>
              <a:buChar char="n"/>
            </a:pPr>
            <a:endParaRPr lang="en-US" altLang="zh-CN" sz="2200" dirty="0">
              <a:ea typeface="宋体" panose="02010600030101010101" pitchFamily="2" charset="-122"/>
            </a:endParaRPr>
          </a:p>
          <a:p>
            <a:pPr marL="0" lvl="1" indent="0" eaLnBrk="1" hangingPunct="1">
              <a:spcBef>
                <a:spcPct val="0"/>
              </a:spcBef>
              <a:buClr>
                <a:srgbClr val="FF0000"/>
              </a:buClr>
              <a:buFont typeface="Wingdings" panose="05000000000000000000" pitchFamily="2" charset="2"/>
              <a:buNone/>
            </a:pPr>
            <a:r>
              <a:rPr lang="zh-CN" altLang="en-US" sz="2200" b="1" dirty="0">
                <a:solidFill>
                  <a:srgbClr val="3333FF"/>
                </a:solidFill>
                <a:effectLst>
                  <a:outerShdw blurRad="38100" dist="38100" dir="2700000" algn="tl">
                    <a:srgbClr val="C0C0C0"/>
                  </a:outerShdw>
                </a:effectLst>
                <a:ea typeface="宋体" panose="02010600030101010101" pitchFamily="2" charset="-122"/>
                <a:cs typeface="+mn-cs"/>
              </a:rPr>
              <a:t>先修课程：</a:t>
            </a:r>
            <a:endParaRPr lang="zh-CN" altLang="en-US" sz="2200" dirty="0">
              <a:ea typeface="宋体" panose="02010600030101010101" pitchFamily="2" charset="-122"/>
            </a:endParaRPr>
          </a:p>
          <a:p>
            <a:pPr marL="809625" lvl="1" indent="-352425" eaLnBrk="1" hangingPunct="1">
              <a:spcBef>
                <a:spcPct val="0"/>
              </a:spcBef>
              <a:buClr>
                <a:srgbClr val="FF0000"/>
              </a:buClr>
              <a:buFont typeface="Wingdings" panose="05000000000000000000" pitchFamily="2" charset="2"/>
              <a:buChar char="n"/>
            </a:pPr>
            <a:r>
              <a:rPr lang="en-US" altLang="zh-CN" sz="2200" dirty="0" err="1" smtClean="0">
                <a:ea typeface="宋体" panose="02010600030101010101" pitchFamily="2" charset="-122"/>
              </a:rPr>
              <a:t>计算机导论</a:t>
            </a:r>
            <a:endParaRPr lang="en-US" altLang="zh-CN" sz="2200" dirty="0" smtClean="0">
              <a:ea typeface="宋体" panose="02010600030101010101" pitchFamily="2" charset="-122"/>
            </a:endParaRPr>
          </a:p>
          <a:p>
            <a:pPr marL="809625" lvl="1" indent="-352425" eaLnBrk="1" hangingPunct="1">
              <a:spcBef>
                <a:spcPct val="0"/>
              </a:spcBef>
              <a:buClr>
                <a:srgbClr val="FF0000"/>
              </a:buClr>
              <a:buFont typeface="Wingdings" panose="05000000000000000000" pitchFamily="2" charset="2"/>
              <a:buChar char="n"/>
            </a:pPr>
            <a:r>
              <a:rPr lang="en-US" altLang="zh-CN" sz="2200" dirty="0" err="1" smtClean="0">
                <a:ea typeface="宋体" panose="02010600030101010101" pitchFamily="2" charset="-122"/>
              </a:rPr>
              <a:t>高级语言程序设计</a:t>
            </a:r>
            <a:endParaRPr lang="en-US" altLang="zh-CN" sz="2200" dirty="0" smtClean="0">
              <a:ea typeface="宋体" panose="02010600030101010101" pitchFamily="2" charset="-122"/>
            </a:endParaRPr>
          </a:p>
          <a:p>
            <a:pPr marL="809625" lvl="1" indent="-352425" eaLnBrk="1" hangingPunct="1">
              <a:spcBef>
                <a:spcPct val="0"/>
              </a:spcBef>
              <a:buClr>
                <a:srgbClr val="FF0000"/>
              </a:buClr>
              <a:buFont typeface="Wingdings" panose="05000000000000000000" pitchFamily="2" charset="2"/>
              <a:buChar char="n"/>
            </a:pPr>
            <a:endParaRPr lang="en-US" altLang="zh-CN" sz="2200" dirty="0">
              <a:ea typeface="宋体" panose="02010600030101010101" pitchFamily="2" charset="-122"/>
            </a:endParaRPr>
          </a:p>
          <a:p>
            <a:pPr marL="457200" lvl="1" indent="-445770" eaLnBrk="1" hangingPunct="1">
              <a:spcBef>
                <a:spcPct val="0"/>
              </a:spcBef>
              <a:buClr>
                <a:srgbClr val="FF0000"/>
              </a:buClr>
              <a:buFont typeface="Wingdings" panose="05000000000000000000" pitchFamily="2" charset="2"/>
              <a:buNone/>
            </a:pPr>
            <a:r>
              <a:rPr lang="zh-CN" altLang="en-US" sz="2200" b="1" dirty="0">
                <a:solidFill>
                  <a:srgbClr val="3333FF"/>
                </a:solidFill>
                <a:effectLst>
                  <a:outerShdw blurRad="38100" dist="38100" dir="2700000" algn="tl">
                    <a:srgbClr val="C0C0C0"/>
                  </a:outerShdw>
                </a:effectLst>
                <a:ea typeface="宋体" panose="02010600030101010101" pitchFamily="2" charset="-122"/>
                <a:cs typeface="+mn-cs"/>
                <a:sym typeface="+mn-ea"/>
              </a:rPr>
              <a:t>课程成绩计算方式</a:t>
            </a:r>
            <a:r>
              <a:rPr lang="zh-CN" altLang="en-US" sz="2200" b="1" dirty="0" smtClean="0">
                <a:solidFill>
                  <a:srgbClr val="3333FF"/>
                </a:solidFill>
                <a:effectLst>
                  <a:outerShdw blurRad="38100" dist="38100" dir="2700000" algn="tl">
                    <a:srgbClr val="C0C0C0"/>
                  </a:outerShdw>
                </a:effectLst>
                <a:ea typeface="宋体" panose="02010600030101010101" pitchFamily="2" charset="-122"/>
                <a:cs typeface="+mn-cs"/>
                <a:sym typeface="+mn-ea"/>
              </a:rPr>
              <a:t>：考察课</a:t>
            </a:r>
            <a:endParaRPr lang="zh-CN" altLang="en-US" sz="2200" b="1" dirty="0">
              <a:solidFill>
                <a:srgbClr val="3333FF"/>
              </a:solidFill>
              <a:effectLst>
                <a:outerShdw blurRad="38100" dist="38100" dir="2700000" algn="tl">
                  <a:srgbClr val="C0C0C0"/>
                </a:outerShdw>
              </a:effectLst>
              <a:ea typeface="宋体" panose="02010600030101010101" pitchFamily="2" charset="-122"/>
              <a:cs typeface="+mn-cs"/>
              <a:sym typeface="+mn-ea"/>
            </a:endParaRPr>
          </a:p>
          <a:p>
            <a:pPr marL="457200" lvl="1" indent="-445770" eaLnBrk="1" hangingPunct="1">
              <a:spcBef>
                <a:spcPts val="1200"/>
              </a:spcBef>
              <a:buClr>
                <a:srgbClr val="FF0000"/>
              </a:buClr>
              <a:buFont typeface="Wingdings" panose="05000000000000000000" pitchFamily="2" charset="2"/>
              <a:buNone/>
            </a:pPr>
            <a:r>
              <a:rPr lang="en-US" altLang="zh-CN" sz="2200" b="1" dirty="0">
                <a:solidFill>
                  <a:srgbClr val="3333FF"/>
                </a:solidFill>
                <a:effectLst>
                  <a:outerShdw blurRad="38100" dist="38100" dir="2700000" algn="tl">
                    <a:srgbClr val="C0C0C0"/>
                  </a:outerShdw>
                </a:effectLst>
                <a:ea typeface="宋体" panose="02010600030101010101" pitchFamily="2" charset="-122"/>
                <a:cs typeface="+mn-cs"/>
                <a:sym typeface="+mn-ea"/>
              </a:rPr>
              <a:t>	</a:t>
            </a:r>
            <a:r>
              <a:rPr lang="en-US" altLang="zh-CN" sz="2200" dirty="0" err="1" smtClean="0">
                <a:ea typeface="宋体" panose="02010600030101010101" pitchFamily="2" charset="-122"/>
                <a:cs typeface="+mn-ea"/>
                <a:sym typeface="+mn-ea"/>
              </a:rPr>
              <a:t>课程成绩评定由</a:t>
            </a:r>
            <a:r>
              <a:rPr lang="zh-CN" altLang="en-US" sz="2200" dirty="0" smtClean="0">
                <a:ea typeface="宋体" panose="02010600030101010101" pitchFamily="2" charset="-122"/>
                <a:cs typeface="+mn-ea"/>
                <a:sym typeface="+mn-ea"/>
              </a:rPr>
              <a:t>两</a:t>
            </a:r>
            <a:r>
              <a:rPr lang="en-US" altLang="zh-CN" sz="2200" dirty="0" err="1" smtClean="0">
                <a:ea typeface="宋体" panose="02010600030101010101" pitchFamily="2" charset="-122"/>
                <a:cs typeface="+mn-ea"/>
                <a:sym typeface="+mn-ea"/>
              </a:rPr>
              <a:t>部分组成</a:t>
            </a:r>
            <a:r>
              <a:rPr lang="en-US" altLang="zh-CN" sz="2200" dirty="0" smtClean="0">
                <a:ea typeface="宋体" panose="02010600030101010101" pitchFamily="2" charset="-122"/>
                <a:cs typeface="+mn-ea"/>
                <a:sym typeface="+mn-ea"/>
              </a:rPr>
              <a:t>：</a:t>
            </a:r>
            <a:r>
              <a:rPr lang="zh-CN" altLang="en-US" sz="2200" dirty="0" smtClean="0">
                <a:ea typeface="宋体" panose="02010600030101010101" pitchFamily="2" charset="-122"/>
                <a:cs typeface="+mn-ea"/>
                <a:sym typeface="+mn-ea"/>
              </a:rPr>
              <a:t>实验</a:t>
            </a:r>
            <a:r>
              <a:rPr lang="en-US" altLang="zh-CN" sz="2200" dirty="0" err="1" smtClean="0">
                <a:ea typeface="宋体" panose="02010600030101010101" pitchFamily="2" charset="-122"/>
                <a:cs typeface="+mn-ea"/>
                <a:sym typeface="+mn-ea"/>
              </a:rPr>
              <a:t>成绩</a:t>
            </a:r>
            <a:r>
              <a:rPr lang="zh-CN" altLang="en-US" sz="2200" dirty="0" smtClean="0">
                <a:ea typeface="宋体" panose="02010600030101010101" pitchFamily="2" charset="-122"/>
                <a:cs typeface="+mn-ea"/>
                <a:sym typeface="+mn-ea"/>
              </a:rPr>
              <a:t>和期末考试</a:t>
            </a:r>
            <a:r>
              <a:rPr lang="en-US" altLang="zh-CN" sz="2200" dirty="0" err="1" smtClean="0">
                <a:ea typeface="宋体" panose="02010600030101010101" pitchFamily="2" charset="-122"/>
                <a:cs typeface="+mn-ea"/>
                <a:sym typeface="+mn-ea"/>
              </a:rPr>
              <a:t>成绩</a:t>
            </a:r>
            <a:r>
              <a:rPr lang="zh-CN" altLang="en-US" sz="2200" dirty="0" smtClean="0">
                <a:ea typeface="宋体" panose="02010600030101010101" pitchFamily="2" charset="-122"/>
                <a:cs typeface="+mn-ea"/>
                <a:sym typeface="+mn-ea"/>
              </a:rPr>
              <a:t>各</a:t>
            </a:r>
            <a:r>
              <a:rPr lang="en-US" altLang="zh-CN" sz="2200" dirty="0" smtClean="0">
                <a:ea typeface="宋体" panose="02010600030101010101" pitchFamily="2" charset="-122"/>
                <a:cs typeface="+mn-ea"/>
                <a:sym typeface="+mn-ea"/>
              </a:rPr>
              <a:t>占50%。</a:t>
            </a:r>
            <a:endParaRPr lang="zh-CN" altLang="en-US" sz="2200" b="1" dirty="0">
              <a:solidFill>
                <a:srgbClr val="3333FF"/>
              </a:solidFill>
              <a:effectLst>
                <a:outerShdw blurRad="38100" dist="38100" dir="2700000" algn="tl">
                  <a:srgbClr val="C0C0C0"/>
                </a:outerShdw>
              </a:effectLst>
              <a:ea typeface="宋体" panose="02010600030101010101" pitchFamily="2"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8673"/>
          <p:cNvSpPr/>
          <p:nvPr/>
        </p:nvSpPr>
        <p:spPr>
          <a:xfrm>
            <a:off x="587673" y="1078547"/>
            <a:ext cx="3810000" cy="460375"/>
          </a:xfrm>
          <a:prstGeom prst="rect">
            <a:avLst/>
          </a:prstGeom>
          <a:noFill/>
          <a:ln w="12700">
            <a:noFill/>
          </a:ln>
        </p:spPr>
        <p:txBody>
          <a:bodyPr>
            <a:spAutoFit/>
          </a:bodyPr>
          <a:lstStyle/>
          <a:p>
            <a:r>
              <a:rPr lang="en-US" altLang="zh-CN" b="1" dirty="0">
                <a:solidFill>
                  <a:srgbClr val="000000"/>
                </a:solidFill>
                <a:latin typeface="Times New Roman" panose="02020603050405020304" pitchFamily="18" charset="0"/>
                <a:ea typeface="宋体" panose="02010600030101010101" pitchFamily="2" charset="-122"/>
              </a:rPr>
              <a:t>80x86</a:t>
            </a:r>
            <a:r>
              <a:rPr lang="zh-CN" altLang="en-US" b="1" dirty="0">
                <a:solidFill>
                  <a:srgbClr val="000000"/>
                </a:solidFill>
                <a:latin typeface="Times New Roman" panose="02020603050405020304" pitchFamily="18" charset="0"/>
                <a:ea typeface="宋体" panose="02010600030101010101" pitchFamily="2" charset="-122"/>
              </a:rPr>
              <a:t>的</a:t>
            </a:r>
            <a:r>
              <a:rPr lang="zh-CN" altLang="en-US" dirty="0">
                <a:solidFill>
                  <a:srgbClr val="000000"/>
                </a:solidFill>
              </a:rPr>
              <a:t>可见</a:t>
            </a:r>
            <a:r>
              <a:rPr lang="zh-CN" altLang="en-US" b="1" dirty="0">
                <a:solidFill>
                  <a:srgbClr val="000000"/>
                </a:solidFill>
                <a:latin typeface="Times New Roman" panose="02020603050405020304" pitchFamily="18" charset="0"/>
                <a:ea typeface="宋体" panose="02010600030101010101" pitchFamily="2" charset="-122"/>
              </a:rPr>
              <a:t>寄存器组</a:t>
            </a:r>
          </a:p>
        </p:txBody>
      </p:sp>
      <p:sp>
        <p:nvSpPr>
          <p:cNvPr id="28675" name="矩形 28674"/>
          <p:cNvSpPr/>
          <p:nvPr/>
        </p:nvSpPr>
        <p:spPr>
          <a:xfrm>
            <a:off x="395536" y="5228223"/>
            <a:ext cx="1692188" cy="400110"/>
          </a:xfrm>
          <a:prstGeom prst="rect">
            <a:avLst/>
          </a:prstGeom>
          <a:noFill/>
          <a:ln w="12700">
            <a:noFill/>
          </a:ln>
        </p:spPr>
        <p:txBody>
          <a:bodyPr wrap="square">
            <a:spAutoFit/>
          </a:bodyPr>
          <a:lstStyle/>
          <a:p>
            <a:pPr lvl="2" indent="-914400" eaLnBrk="0" hangingPunct="0"/>
            <a:r>
              <a:rPr lang="zh-CN" altLang="en-US" sz="2000" b="1" dirty="0" smtClean="0">
                <a:solidFill>
                  <a:srgbClr val="000000"/>
                </a:solidFill>
                <a:latin typeface="Times New Roman" panose="02020603050405020304" pitchFamily="18" charset="0"/>
                <a:ea typeface="楷体_GB2312" pitchFamily="49" charset="-122"/>
              </a:rPr>
              <a:t>段</a:t>
            </a:r>
            <a:r>
              <a:rPr lang="zh-CN" altLang="en-US" sz="2000" b="1" dirty="0">
                <a:solidFill>
                  <a:srgbClr val="000000"/>
                </a:solidFill>
                <a:latin typeface="Times New Roman" panose="02020603050405020304" pitchFamily="18" charset="0"/>
                <a:ea typeface="楷体_GB2312" pitchFamily="49" charset="-122"/>
              </a:rPr>
              <a:t>寄存器</a:t>
            </a:r>
            <a:r>
              <a:rPr lang="zh-CN" altLang="en-US" sz="1100" dirty="0">
                <a:solidFill>
                  <a:srgbClr val="000000"/>
                </a:solidFill>
                <a:latin typeface="Times New Roman" panose="02020603050405020304" pitchFamily="18" charset="0"/>
                <a:ea typeface="宋体" panose="02010600030101010101" pitchFamily="2" charset="-122"/>
              </a:rPr>
              <a:t> </a:t>
            </a:r>
          </a:p>
        </p:txBody>
      </p:sp>
      <p:grpSp>
        <p:nvGrpSpPr>
          <p:cNvPr id="28678" name="组合 28677"/>
          <p:cNvGrpSpPr/>
          <p:nvPr/>
        </p:nvGrpSpPr>
        <p:grpSpPr>
          <a:xfrm>
            <a:off x="5063492" y="1923078"/>
            <a:ext cx="2209800" cy="3884613"/>
            <a:chOff x="3312" y="1248"/>
            <a:chExt cx="1392" cy="2447"/>
          </a:xfrm>
        </p:grpSpPr>
        <p:grpSp>
          <p:nvGrpSpPr>
            <p:cNvPr id="28679" name="组合 28678"/>
            <p:cNvGrpSpPr/>
            <p:nvPr/>
          </p:nvGrpSpPr>
          <p:grpSpPr>
            <a:xfrm>
              <a:off x="3312" y="1296"/>
              <a:ext cx="1392" cy="2304"/>
              <a:chOff x="3312" y="1296"/>
              <a:chExt cx="1392" cy="2304"/>
            </a:xfrm>
          </p:grpSpPr>
          <p:sp>
            <p:nvSpPr>
              <p:cNvPr id="28680" name="矩形 28679"/>
              <p:cNvSpPr/>
              <p:nvPr/>
            </p:nvSpPr>
            <p:spPr>
              <a:xfrm>
                <a:off x="3312" y="129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1" name="矩形 28680"/>
              <p:cNvSpPr/>
              <p:nvPr/>
            </p:nvSpPr>
            <p:spPr>
              <a:xfrm>
                <a:off x="3312" y="144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2" name="矩形 28681"/>
              <p:cNvSpPr/>
              <p:nvPr/>
            </p:nvSpPr>
            <p:spPr>
              <a:xfrm>
                <a:off x="3312" y="158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3" name="矩形 28682"/>
              <p:cNvSpPr/>
              <p:nvPr/>
            </p:nvSpPr>
            <p:spPr>
              <a:xfrm>
                <a:off x="3312" y="1728"/>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4" name="矩形 28683"/>
              <p:cNvSpPr/>
              <p:nvPr/>
            </p:nvSpPr>
            <p:spPr>
              <a:xfrm>
                <a:off x="3312" y="187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5" name="矩形 28684"/>
              <p:cNvSpPr/>
              <p:nvPr/>
            </p:nvSpPr>
            <p:spPr>
              <a:xfrm>
                <a:off x="3312" y="201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6" name="矩形 28685"/>
              <p:cNvSpPr/>
              <p:nvPr/>
            </p:nvSpPr>
            <p:spPr>
              <a:xfrm>
                <a:off x="3312" y="216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7" name="矩形 28686"/>
              <p:cNvSpPr/>
              <p:nvPr/>
            </p:nvSpPr>
            <p:spPr>
              <a:xfrm>
                <a:off x="3312" y="230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8" name="矩形 28687"/>
              <p:cNvSpPr/>
              <p:nvPr/>
            </p:nvSpPr>
            <p:spPr>
              <a:xfrm>
                <a:off x="3312" y="259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9" name="矩形 28688"/>
              <p:cNvSpPr/>
              <p:nvPr/>
            </p:nvSpPr>
            <p:spPr>
              <a:xfrm>
                <a:off x="3312" y="273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grpSp>
            <p:nvGrpSpPr>
              <p:cNvPr id="28690" name="组合 28689"/>
              <p:cNvGrpSpPr/>
              <p:nvPr/>
            </p:nvGrpSpPr>
            <p:grpSpPr>
              <a:xfrm>
                <a:off x="3312" y="3024"/>
                <a:ext cx="1392" cy="576"/>
                <a:chOff x="3888" y="3552"/>
                <a:chExt cx="1392" cy="576"/>
              </a:xfrm>
            </p:grpSpPr>
            <p:sp>
              <p:nvSpPr>
                <p:cNvPr id="28691" name="矩形 28690"/>
                <p:cNvSpPr/>
                <p:nvPr/>
              </p:nvSpPr>
              <p:spPr>
                <a:xfrm>
                  <a:off x="3888" y="355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2" name="矩形 28691"/>
                <p:cNvSpPr/>
                <p:nvPr/>
              </p:nvSpPr>
              <p:spPr>
                <a:xfrm>
                  <a:off x="3888" y="369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3" name="矩形 28692"/>
                <p:cNvSpPr/>
                <p:nvPr/>
              </p:nvSpPr>
              <p:spPr>
                <a:xfrm>
                  <a:off x="3888" y="384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4" name="矩形 28693"/>
                <p:cNvSpPr/>
                <p:nvPr/>
              </p:nvSpPr>
              <p:spPr>
                <a:xfrm>
                  <a:off x="3888" y="398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grpSp>
          <p:sp>
            <p:nvSpPr>
              <p:cNvPr id="28695" name="直接连接符 28694"/>
              <p:cNvSpPr/>
              <p:nvPr/>
            </p:nvSpPr>
            <p:spPr>
              <a:xfrm>
                <a:off x="4032" y="1305"/>
                <a:ext cx="0" cy="576"/>
              </a:xfrm>
              <a:prstGeom prst="line">
                <a:avLst/>
              </a:prstGeom>
              <a:ln w="12700" cap="flat" cmpd="sng">
                <a:solidFill>
                  <a:schemeClr val="tx1"/>
                </a:solidFill>
                <a:prstDash val="dash"/>
                <a:headEnd type="none" w="sm" len="sm"/>
                <a:tailEnd type="none" w="sm" len="sm"/>
              </a:ln>
            </p:spPr>
          </p:sp>
        </p:grpSp>
        <p:sp>
          <p:nvSpPr>
            <p:cNvPr id="28696" name="文本框 28695"/>
            <p:cNvSpPr txBox="1"/>
            <p:nvPr/>
          </p:nvSpPr>
          <p:spPr>
            <a:xfrm>
              <a:off x="3408" y="1248"/>
              <a:ext cx="1152" cy="2447"/>
            </a:xfrm>
            <a:prstGeom prst="rect">
              <a:avLst/>
            </a:prstGeom>
            <a:noFill/>
            <a:ln w="12700">
              <a:noFill/>
            </a:ln>
          </p:spPr>
          <p:txBody>
            <a:bodyPr>
              <a:spAutoFit/>
            </a:bodyPr>
            <a:lstStyle/>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AH   AX   AL  </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BH   BX   BL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CH   CX   CL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DH   DX   DL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SP</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BP</a:t>
              </a:r>
              <a:br>
                <a:rPr lang="en-US" altLang="zh-CN" sz="1400" b="1" dirty="0">
                  <a:solidFill>
                    <a:srgbClr val="000000"/>
                  </a:solidFill>
                  <a:latin typeface="Lucida Console" panose="020B0609040504020204" pitchFamily="49" charset="0"/>
                  <a:ea typeface="宋体" panose="02010600030101010101" pitchFamily="2" charset="-122"/>
                </a:rPr>
              </a:br>
              <a:r>
                <a:rPr lang="en-US" altLang="zh-CN" sz="1400" b="1" dirty="0">
                  <a:solidFill>
                    <a:srgbClr val="000000"/>
                  </a:solidFill>
                  <a:latin typeface="Lucida Console" panose="020B0609040504020204" pitchFamily="49" charset="0"/>
                  <a:ea typeface="宋体" panose="02010600030101010101" pitchFamily="2" charset="-122"/>
                </a:rPr>
                <a:t>       SI</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DI</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IP</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FLAGS</a:t>
              </a:r>
            </a:p>
            <a:p>
              <a:pPr>
                <a:lnSpc>
                  <a:spcPct val="110000"/>
                </a:lnSpc>
              </a:pPr>
              <a:endParaRPr lang="en-US" altLang="zh-CN" sz="1400" b="1" dirty="0">
                <a:solidFill>
                  <a:srgbClr val="000000"/>
                </a:solidFill>
                <a:latin typeface="Lucida Console" panose="020B0609040504020204" pitchFamily="49" charset="0"/>
                <a:ea typeface="宋体" panose="02010600030101010101" pitchFamily="2" charset="-122"/>
              </a:endParaRP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CS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ES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SS</a:t>
              </a:r>
            </a:p>
          </p:txBody>
        </p:sp>
      </p:grpSp>
      <p:sp>
        <p:nvSpPr>
          <p:cNvPr id="28697" name="文本框 28696"/>
          <p:cNvSpPr txBox="1"/>
          <p:nvPr/>
        </p:nvSpPr>
        <p:spPr>
          <a:xfrm>
            <a:off x="4046951" y="6324214"/>
            <a:ext cx="2033082" cy="338554"/>
          </a:xfrm>
          <a:prstGeom prst="rect">
            <a:avLst/>
          </a:prstGeom>
          <a:noFill/>
          <a:ln w="12700">
            <a:noFill/>
          </a:ln>
        </p:spPr>
        <p:txBody>
          <a:bodyPr wrap="square">
            <a:spAutoFit/>
          </a:bodyPr>
          <a:lstStyle/>
          <a:p>
            <a:pPr>
              <a:spcBef>
                <a:spcPct val="50000"/>
              </a:spcBef>
            </a:pPr>
            <a:r>
              <a:rPr lang="en-US" altLang="zh-CN" sz="1200" b="1" dirty="0" smtClean="0">
                <a:solidFill>
                  <a:srgbClr val="000000"/>
                </a:solidFill>
                <a:latin typeface="Lucida Sans Unicode" panose="020B0602030504020204" pitchFamily="34" charset="0"/>
                <a:ea typeface="宋体" panose="02010600030101010101" pitchFamily="2" charset="-122"/>
              </a:rPr>
              <a:t>8086/80286</a:t>
            </a:r>
            <a:r>
              <a:rPr lang="en-US" altLang="zh-CN" sz="1600" b="1" dirty="0" smtClean="0">
                <a:solidFill>
                  <a:srgbClr val="000000"/>
                </a:solidFill>
                <a:latin typeface="Lucida Sans Unicode" panose="020B0602030504020204" pitchFamily="34" charset="0"/>
                <a:ea typeface="楷体_GB2312" pitchFamily="49" charset="-122"/>
              </a:rPr>
              <a:t>  </a:t>
            </a:r>
            <a:r>
              <a:rPr lang="zh-CN" altLang="en-US" sz="1600" b="1" dirty="0">
                <a:solidFill>
                  <a:srgbClr val="000000"/>
                </a:solidFill>
                <a:latin typeface="Lucida Sans Unicode" panose="020B0602030504020204" pitchFamily="34" charset="0"/>
                <a:ea typeface="楷体_GB2312" pitchFamily="49" charset="-122"/>
              </a:rPr>
              <a:t>寄存器</a:t>
            </a:r>
          </a:p>
        </p:txBody>
      </p:sp>
      <p:grpSp>
        <p:nvGrpSpPr>
          <p:cNvPr id="28698" name="组合 28697"/>
          <p:cNvGrpSpPr/>
          <p:nvPr/>
        </p:nvGrpSpPr>
        <p:grpSpPr>
          <a:xfrm>
            <a:off x="1863092" y="1923078"/>
            <a:ext cx="5410200" cy="4292600"/>
            <a:chOff x="1296" y="1248"/>
            <a:chExt cx="3408" cy="2704"/>
          </a:xfrm>
        </p:grpSpPr>
        <p:grpSp>
          <p:nvGrpSpPr>
            <p:cNvPr id="28699" name="组合 28698"/>
            <p:cNvGrpSpPr/>
            <p:nvPr/>
          </p:nvGrpSpPr>
          <p:grpSpPr>
            <a:xfrm>
              <a:off x="1920" y="1296"/>
              <a:ext cx="2784" cy="2592"/>
              <a:chOff x="1920" y="1296"/>
              <a:chExt cx="2784" cy="2592"/>
            </a:xfrm>
          </p:grpSpPr>
          <p:sp>
            <p:nvSpPr>
              <p:cNvPr id="28700" name="矩形 28699"/>
              <p:cNvSpPr/>
              <p:nvPr/>
            </p:nvSpPr>
            <p:spPr>
              <a:xfrm>
                <a:off x="1920" y="129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1" name="矩形 28700"/>
              <p:cNvSpPr/>
              <p:nvPr/>
            </p:nvSpPr>
            <p:spPr>
              <a:xfrm>
                <a:off x="1920" y="144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2" name="矩形 28701"/>
              <p:cNvSpPr/>
              <p:nvPr/>
            </p:nvSpPr>
            <p:spPr>
              <a:xfrm>
                <a:off x="1920" y="158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3" name="矩形 28702"/>
              <p:cNvSpPr/>
              <p:nvPr/>
            </p:nvSpPr>
            <p:spPr>
              <a:xfrm>
                <a:off x="1920" y="1728"/>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4" name="矩形 28703"/>
              <p:cNvSpPr/>
              <p:nvPr/>
            </p:nvSpPr>
            <p:spPr>
              <a:xfrm>
                <a:off x="1920" y="1872"/>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5" name="矩形 28704"/>
              <p:cNvSpPr/>
              <p:nvPr/>
            </p:nvSpPr>
            <p:spPr>
              <a:xfrm>
                <a:off x="1920" y="201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6" name="矩形 28705"/>
              <p:cNvSpPr/>
              <p:nvPr/>
            </p:nvSpPr>
            <p:spPr>
              <a:xfrm>
                <a:off x="1920" y="216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7" name="矩形 28706"/>
              <p:cNvSpPr/>
              <p:nvPr/>
            </p:nvSpPr>
            <p:spPr>
              <a:xfrm>
                <a:off x="1920" y="230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8" name="矩形 28707"/>
              <p:cNvSpPr/>
              <p:nvPr/>
            </p:nvSpPr>
            <p:spPr>
              <a:xfrm>
                <a:off x="1920" y="2592"/>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9" name="矩形 28708"/>
              <p:cNvSpPr/>
              <p:nvPr/>
            </p:nvSpPr>
            <p:spPr>
              <a:xfrm>
                <a:off x="1920" y="273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10" name="矩形 28709"/>
              <p:cNvSpPr/>
              <p:nvPr/>
            </p:nvSpPr>
            <p:spPr>
              <a:xfrm>
                <a:off x="3312" y="374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11" name="矩形 28710"/>
              <p:cNvSpPr/>
              <p:nvPr/>
            </p:nvSpPr>
            <p:spPr>
              <a:xfrm>
                <a:off x="3312" y="360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grpSp>
        <p:sp>
          <p:nvSpPr>
            <p:cNvPr id="28712" name="文本框 28711"/>
            <p:cNvSpPr txBox="1"/>
            <p:nvPr/>
          </p:nvSpPr>
          <p:spPr>
            <a:xfrm>
              <a:off x="1296" y="1248"/>
              <a:ext cx="768" cy="1675"/>
            </a:xfrm>
            <a:prstGeom prst="rect">
              <a:avLst/>
            </a:prstGeom>
            <a:noFill/>
            <a:ln w="12700">
              <a:noFill/>
            </a:ln>
          </p:spPr>
          <p:txBody>
            <a:bodyPr>
              <a:spAutoFit/>
            </a:bodyPr>
            <a:lstStyle/>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EAX</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EBX</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ECX</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EDX</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ESP</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EBP</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ESI</a:t>
              </a: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EDI</a:t>
              </a:r>
            </a:p>
            <a:p>
              <a:pPr lvl="1">
                <a:lnSpc>
                  <a:spcPct val="110000"/>
                </a:lnSpc>
              </a:pPr>
              <a:endParaRPr lang="en-US" altLang="zh-CN" sz="1400" b="1">
                <a:solidFill>
                  <a:srgbClr val="000000"/>
                </a:solidFill>
                <a:latin typeface="Lucida Console" panose="020B0609040504020204" pitchFamily="49" charset="0"/>
                <a:ea typeface="宋体" panose="02010600030101010101" pitchFamily="2" charset="-122"/>
              </a:endParaRPr>
            </a:p>
            <a:p>
              <a:pPr lvl="1">
                <a:lnSpc>
                  <a:spcPct val="110000"/>
                </a:lnSpc>
              </a:pPr>
              <a:r>
                <a:rPr lang="en-US" altLang="zh-CN" sz="1400" b="1">
                  <a:solidFill>
                    <a:srgbClr val="000000"/>
                  </a:solidFill>
                  <a:latin typeface="Lucida Console" panose="020B0609040504020204" pitchFamily="49" charset="0"/>
                  <a:ea typeface="宋体" panose="02010600030101010101" pitchFamily="2" charset="-122"/>
                </a:rPr>
                <a:t>EIP</a:t>
              </a:r>
            </a:p>
            <a:p>
              <a:pPr>
                <a:lnSpc>
                  <a:spcPct val="110000"/>
                </a:lnSpc>
              </a:pPr>
              <a:r>
                <a:rPr lang="en-US" altLang="zh-CN" sz="1400" b="1">
                  <a:solidFill>
                    <a:srgbClr val="000000"/>
                  </a:solidFill>
                  <a:latin typeface="Lucida Console" panose="020B0609040504020204" pitchFamily="49" charset="0"/>
                  <a:ea typeface="宋体" panose="02010600030101010101" pitchFamily="2" charset="-122"/>
                </a:rPr>
                <a:t> EFLAGS</a:t>
              </a:r>
              <a:r>
                <a:rPr lang="en-US" altLang="zh-CN" sz="1400" b="1">
                  <a:solidFill>
                    <a:srgbClr val="000000"/>
                  </a:solidFill>
                  <a:latin typeface="Times New Roman" panose="02020603050405020304" pitchFamily="18" charset="0"/>
                  <a:ea typeface="宋体" panose="02010600030101010101" pitchFamily="2" charset="-122"/>
                </a:rPr>
                <a:t> </a:t>
              </a:r>
            </a:p>
          </p:txBody>
        </p:sp>
        <p:sp>
          <p:nvSpPr>
            <p:cNvPr id="28713" name="矩形 28712"/>
            <p:cNvSpPr/>
            <p:nvPr/>
          </p:nvSpPr>
          <p:spPr>
            <a:xfrm>
              <a:off x="3888" y="3600"/>
              <a:ext cx="288" cy="352"/>
            </a:xfrm>
            <a:prstGeom prst="rect">
              <a:avLst/>
            </a:prstGeom>
            <a:noFill/>
            <a:ln w="12700">
              <a:noFill/>
            </a:ln>
          </p:spPr>
          <p:txBody>
            <a:bodyPr>
              <a:spAutoFit/>
            </a:bodyPr>
            <a:lstStyle/>
            <a:p>
              <a:pPr>
                <a:lnSpc>
                  <a:spcPct val="110000"/>
                </a:lnSpc>
              </a:pPr>
              <a:r>
                <a:rPr lang="en-US" altLang="zh-CN" sz="1400" b="1">
                  <a:solidFill>
                    <a:srgbClr val="000000"/>
                  </a:solidFill>
                  <a:latin typeface="Lucida Console" panose="020B0609040504020204" pitchFamily="49" charset="0"/>
                  <a:ea typeface="宋体" panose="02010600030101010101" pitchFamily="2" charset="-122"/>
                </a:rPr>
                <a:t>FS</a:t>
              </a:r>
            </a:p>
            <a:p>
              <a:pPr>
                <a:lnSpc>
                  <a:spcPct val="110000"/>
                </a:lnSpc>
              </a:pPr>
              <a:r>
                <a:rPr lang="en-US" altLang="zh-CN" sz="1400" b="1">
                  <a:solidFill>
                    <a:srgbClr val="000000"/>
                  </a:solidFill>
                  <a:latin typeface="Lucida Console" panose="020B0609040504020204" pitchFamily="49" charset="0"/>
                  <a:ea typeface="宋体" panose="02010600030101010101" pitchFamily="2" charset="-122"/>
                </a:rPr>
                <a:t>GS</a:t>
              </a:r>
            </a:p>
          </p:txBody>
        </p:sp>
      </p:grpSp>
      <p:sp>
        <p:nvSpPr>
          <p:cNvPr id="28714" name="文本框 28713"/>
          <p:cNvSpPr txBox="1"/>
          <p:nvPr/>
        </p:nvSpPr>
        <p:spPr>
          <a:xfrm>
            <a:off x="2701292" y="1694478"/>
            <a:ext cx="4648200" cy="336550"/>
          </a:xfrm>
          <a:prstGeom prst="rect">
            <a:avLst/>
          </a:prstGeom>
          <a:noFill/>
          <a:ln w="12700">
            <a:noFill/>
          </a:ln>
        </p:spPr>
        <p:txBody>
          <a:bodyPr>
            <a:spAutoFit/>
          </a:bodyPr>
          <a:lstStyle/>
          <a:p>
            <a:pPr>
              <a:spcBef>
                <a:spcPct val="50000"/>
              </a:spcBef>
            </a:pPr>
            <a:r>
              <a:rPr lang="en-US" altLang="zh-CN" sz="1600">
                <a:solidFill>
                  <a:srgbClr val="000000"/>
                </a:solidFill>
                <a:latin typeface="Times New Roman" panose="02020603050405020304" pitchFamily="18" charset="0"/>
                <a:ea typeface="宋体" panose="02010600030101010101" pitchFamily="2" charset="-122"/>
              </a:rPr>
              <a:t> 31                                   16  15              8  7               0</a:t>
            </a:r>
          </a:p>
        </p:txBody>
      </p:sp>
      <p:sp>
        <p:nvSpPr>
          <p:cNvPr id="4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46" name="文本框 28696"/>
          <p:cNvSpPr txBox="1"/>
          <p:nvPr/>
        </p:nvSpPr>
        <p:spPr>
          <a:xfrm>
            <a:off x="7273292" y="2852936"/>
            <a:ext cx="1511176" cy="1069524"/>
          </a:xfrm>
          <a:prstGeom prst="rect">
            <a:avLst/>
          </a:prstGeom>
          <a:noFill/>
          <a:ln w="12700">
            <a:noFill/>
          </a:ln>
        </p:spPr>
        <p:txBody>
          <a:bodyPr wrap="square">
            <a:spAutoFit/>
          </a:bodyPr>
          <a:lstStyle/>
          <a:p>
            <a:pPr>
              <a:spcBef>
                <a:spcPts val="300"/>
              </a:spcBef>
            </a:pPr>
            <a:r>
              <a:rPr lang="zh-CN" altLang="en-US" sz="1400" b="0" dirty="0">
                <a:solidFill>
                  <a:srgbClr val="000000"/>
                </a:solidFill>
                <a:latin typeface="Lucida Sans Unicode" panose="020B0602030504020204" pitchFamily="34" charset="0"/>
                <a:ea typeface="楷体_GB2312" pitchFamily="49" charset="-122"/>
              </a:rPr>
              <a:t>堆栈指针寄存器</a:t>
            </a:r>
            <a:endParaRPr lang="en-US" altLang="zh-CN" sz="1400" b="0" dirty="0">
              <a:solidFill>
                <a:srgbClr val="000000"/>
              </a:solidFill>
              <a:latin typeface="Lucida Sans Unicode" panose="020B0602030504020204" pitchFamily="34" charset="0"/>
              <a:ea typeface="楷体_GB2312" pitchFamily="49" charset="-122"/>
            </a:endParaRPr>
          </a:p>
          <a:p>
            <a:pPr>
              <a:spcBef>
                <a:spcPts val="300"/>
              </a:spcBef>
            </a:pPr>
            <a:r>
              <a:rPr lang="zh-CN" altLang="en-US" sz="1400" b="0" dirty="0">
                <a:solidFill>
                  <a:srgbClr val="000000"/>
                </a:solidFill>
                <a:latin typeface="Lucida Sans Unicode" panose="020B0602030504020204" pitchFamily="34" charset="0"/>
                <a:ea typeface="楷体_GB2312" pitchFamily="49" charset="-122"/>
              </a:rPr>
              <a:t>基址指针寄存器</a:t>
            </a:r>
            <a:endParaRPr lang="en-US" altLang="zh-CN" sz="1400" b="0" dirty="0">
              <a:solidFill>
                <a:srgbClr val="000000"/>
              </a:solidFill>
              <a:latin typeface="Lucida Sans Unicode" panose="020B0602030504020204" pitchFamily="34" charset="0"/>
              <a:ea typeface="楷体_GB2312" pitchFamily="49" charset="-122"/>
            </a:endParaRPr>
          </a:p>
          <a:p>
            <a:pPr>
              <a:spcBef>
                <a:spcPts val="300"/>
              </a:spcBef>
            </a:pPr>
            <a:r>
              <a:rPr lang="zh-CN" altLang="en-US" sz="1400" b="0" dirty="0">
                <a:solidFill>
                  <a:srgbClr val="000000"/>
                </a:solidFill>
                <a:latin typeface="Lucida Sans Unicode" panose="020B0602030504020204" pitchFamily="34" charset="0"/>
                <a:ea typeface="楷体_GB2312" pitchFamily="49" charset="-122"/>
              </a:rPr>
              <a:t>源变址寄存器</a:t>
            </a:r>
          </a:p>
          <a:p>
            <a:pPr>
              <a:spcBef>
                <a:spcPts val="300"/>
              </a:spcBef>
            </a:pPr>
            <a:r>
              <a:rPr lang="zh-CN" altLang="en-US" sz="1400" b="0" dirty="0">
                <a:solidFill>
                  <a:srgbClr val="000000"/>
                </a:solidFill>
                <a:latin typeface="Lucida Sans Unicode" panose="020B0602030504020204" pitchFamily="34" charset="0"/>
                <a:ea typeface="楷体_GB2312" pitchFamily="49" charset="-122"/>
              </a:rPr>
              <a:t>目的变址寄存器</a:t>
            </a:r>
            <a:endParaRPr lang="en-US" altLang="zh-CN" sz="1400" b="0" dirty="0">
              <a:solidFill>
                <a:srgbClr val="000000"/>
              </a:solidFill>
              <a:latin typeface="Lucida Sans Unicode" panose="020B0602030504020204" pitchFamily="34" charset="0"/>
              <a:ea typeface="楷体_GB2312" pitchFamily="49" charset="-122"/>
            </a:endParaRPr>
          </a:p>
        </p:txBody>
      </p:sp>
      <p:sp>
        <p:nvSpPr>
          <p:cNvPr id="2" name="矩形 1"/>
          <p:cNvSpPr/>
          <p:nvPr/>
        </p:nvSpPr>
        <p:spPr>
          <a:xfrm>
            <a:off x="353387" y="2685078"/>
            <a:ext cx="1475084" cy="400110"/>
          </a:xfrm>
          <a:prstGeom prst="rect">
            <a:avLst/>
          </a:prstGeom>
        </p:spPr>
        <p:txBody>
          <a:bodyPr wrap="none">
            <a:spAutoFit/>
          </a:bodyPr>
          <a:lstStyle/>
          <a:p>
            <a:pPr lvl="2" indent="-914400" eaLnBrk="0" hangingPunct="0"/>
            <a:r>
              <a:rPr lang="zh-CN" altLang="en-US" sz="2000" dirty="0">
                <a:solidFill>
                  <a:srgbClr val="000000"/>
                </a:solidFill>
                <a:ea typeface="楷体_GB2312" pitchFamily="49" charset="-122"/>
              </a:rPr>
              <a:t>通用寄存器</a:t>
            </a:r>
          </a:p>
        </p:txBody>
      </p:sp>
      <p:sp>
        <p:nvSpPr>
          <p:cNvPr id="3" name="矩形 2"/>
          <p:cNvSpPr/>
          <p:nvPr/>
        </p:nvSpPr>
        <p:spPr>
          <a:xfrm>
            <a:off x="353387" y="4085223"/>
            <a:ext cx="1475084" cy="400110"/>
          </a:xfrm>
          <a:prstGeom prst="rect">
            <a:avLst/>
          </a:prstGeom>
        </p:spPr>
        <p:txBody>
          <a:bodyPr wrap="none">
            <a:spAutoFit/>
          </a:bodyPr>
          <a:lstStyle/>
          <a:p>
            <a:pPr lvl="2" indent="-914400" eaLnBrk="0" hangingPunct="0"/>
            <a:r>
              <a:rPr lang="zh-CN" altLang="en-US" sz="2000" dirty="0">
                <a:solidFill>
                  <a:srgbClr val="000000"/>
                </a:solidFill>
                <a:ea typeface="楷体_GB2312" pitchFamily="49" charset="-122"/>
              </a:rPr>
              <a:t>专用寄存器</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文本框 72708"/>
          <p:cNvSpPr txBox="1"/>
          <p:nvPr/>
        </p:nvSpPr>
        <p:spPr>
          <a:xfrm>
            <a:off x="465844" y="1052736"/>
            <a:ext cx="8339844" cy="5348387"/>
          </a:xfrm>
          <a:prstGeom prst="rect">
            <a:avLst/>
          </a:prstGeom>
          <a:noFill/>
          <a:ln w="9525">
            <a:noFill/>
          </a:ln>
        </p:spPr>
        <p:txBody>
          <a:bodyPr wrap="square">
            <a:spAutoFit/>
          </a:bodyPr>
          <a:lstStyle/>
          <a:p>
            <a:pPr algn="just"/>
            <a:r>
              <a:rPr lang="en-US" altLang="zh-CN" sz="2955" dirty="0">
                <a:solidFill>
                  <a:srgbClr val="FF3300"/>
                </a:solidFill>
                <a:effectLst>
                  <a:outerShdw blurRad="38100" dist="38100" dir="2700000" algn="tl">
                    <a:srgbClr val="C0C0C0"/>
                  </a:outerShdw>
                </a:effectLst>
                <a:latin typeface="+mn-lt"/>
                <a:ea typeface="+mn-ea"/>
              </a:rPr>
              <a:t>1.</a:t>
            </a:r>
            <a:r>
              <a:rPr lang="zh-CN" altLang="en-US" sz="2955" dirty="0">
                <a:solidFill>
                  <a:srgbClr val="FF3300"/>
                </a:solidFill>
                <a:effectLst>
                  <a:outerShdw blurRad="38100" dist="38100" dir="2700000" algn="tl">
                    <a:srgbClr val="C0C0C0"/>
                  </a:outerShdw>
                </a:effectLst>
                <a:latin typeface="+mn-lt"/>
                <a:ea typeface="+mn-ea"/>
              </a:rPr>
              <a:t>通用寄存器组</a:t>
            </a:r>
            <a:endParaRPr lang="en-US" altLang="zh-CN" sz="2955" dirty="0">
              <a:solidFill>
                <a:srgbClr val="FF3300"/>
              </a:solidFill>
              <a:effectLst>
                <a:outerShdw blurRad="38100" dist="38100" dir="2700000" algn="tl">
                  <a:srgbClr val="C0C0C0"/>
                </a:outerShdw>
              </a:effectLst>
              <a:latin typeface="+mn-lt"/>
              <a:ea typeface="+mn-ea"/>
            </a:endParaRPr>
          </a:p>
          <a:p>
            <a:pPr algn="just"/>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1</a:t>
            </a:r>
            <a:r>
              <a:rPr lang="zh-CN" altLang="en-US" b="0" dirty="0">
                <a:solidFill>
                  <a:srgbClr val="000066"/>
                </a:solidFill>
                <a:latin typeface="华文宋体" panose="02010600040101010101" charset="-122"/>
                <a:ea typeface="华文宋体" panose="02010600040101010101" charset="-122"/>
              </a:rPr>
              <a:t>）数据寄存器</a:t>
            </a:r>
            <a:r>
              <a:rPr lang="en-US" altLang="zh-CN" b="0" dirty="0">
                <a:latin typeface="华文宋体" panose="02010600040101010101" charset="-122"/>
                <a:ea typeface="华文宋体" panose="02010600040101010101" charset="-122"/>
              </a:rPr>
              <a:t>    </a:t>
            </a:r>
          </a:p>
          <a:p>
            <a:pPr algn="just"/>
            <a:r>
              <a:rPr lang="zh-CN" altLang="en-US" b="0" dirty="0">
                <a:latin typeface="华文宋体" panose="02010600040101010101" charset="-122"/>
                <a:ea typeface="华文宋体" panose="02010600040101010101" charset="-122"/>
              </a:rPr>
              <a:t>数据寄存器共有</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个：</a:t>
            </a:r>
            <a:r>
              <a:rPr lang="en-US" altLang="zh-CN" b="0" dirty="0">
                <a:latin typeface="华文宋体" panose="02010600040101010101" charset="-122"/>
                <a:ea typeface="华文宋体" panose="02010600040101010101" charset="-122"/>
              </a:rPr>
              <a:t>AX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CX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DX</a:t>
            </a:r>
            <a:r>
              <a:rPr lang="zh-CN" altLang="en-US" b="0" dirty="0">
                <a:latin typeface="华文宋体" panose="02010600040101010101" charset="-122"/>
                <a:ea typeface="华文宋体" panose="02010600040101010101" charset="-122"/>
              </a:rPr>
              <a:t>，用来保存操作数或运算结果等信息。 </a:t>
            </a:r>
          </a:p>
          <a:p>
            <a:pPr marL="342900" indent="-342900" algn="just">
              <a:buClr>
                <a:schemeClr val="tx1"/>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AX(Accumulator)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称为累加器。使用频度最高：</a:t>
            </a:r>
            <a:r>
              <a:rPr lang="zh-CN" altLang="en-US" b="0" dirty="0">
                <a:solidFill>
                  <a:srgbClr val="3333FF"/>
                </a:solidFill>
                <a:latin typeface="华文宋体" panose="02010600040101010101" charset="-122"/>
                <a:ea typeface="华文宋体" panose="02010600040101010101" charset="-122"/>
              </a:rPr>
              <a:t>用于算术、逻辑运算以及与外设传送信息等。</a:t>
            </a:r>
          </a:p>
          <a:p>
            <a:pPr marL="342900" indent="-342900" algn="just">
              <a:buClr>
                <a:schemeClr val="tx1"/>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BX(Base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称为基址寄存器：</a:t>
            </a:r>
            <a:r>
              <a:rPr lang="zh-CN" altLang="en-US" b="0" dirty="0">
                <a:solidFill>
                  <a:srgbClr val="3333FF"/>
                </a:solidFill>
                <a:latin typeface="华文宋体" panose="02010600040101010101" charset="-122"/>
                <a:ea typeface="华文宋体" panose="02010600040101010101" charset="-122"/>
              </a:rPr>
              <a:t>常用于存放存储器地址。</a:t>
            </a:r>
          </a:p>
          <a:p>
            <a:pPr marL="342900" indent="-342900" algn="just">
              <a:buClr>
                <a:schemeClr val="tx1"/>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CX(Count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称为计数器：一般作为</a:t>
            </a:r>
            <a:r>
              <a:rPr lang="zh-CN" altLang="en-US" b="0" dirty="0">
                <a:solidFill>
                  <a:srgbClr val="3333FF"/>
                </a:solidFill>
                <a:latin typeface="华文宋体" panose="02010600040101010101" charset="-122"/>
                <a:ea typeface="华文宋体" panose="02010600040101010101" charset="-122"/>
              </a:rPr>
              <a:t>循环或串操作等指令中的隐含计数器。</a:t>
            </a:r>
            <a:r>
              <a:rPr lang="zh-CN" altLang="en-US" b="0" dirty="0">
                <a:latin typeface="华文宋体" panose="02010600040101010101" charset="-122"/>
                <a:ea typeface="华文宋体" panose="02010600040101010101" charset="-122"/>
              </a:rPr>
              <a:t>在位操作中，当移多位时，要用</a:t>
            </a:r>
            <a:r>
              <a:rPr lang="en-US" altLang="zh-CN" b="0" dirty="0">
                <a:latin typeface="华文宋体" panose="02010600040101010101" charset="-122"/>
                <a:ea typeface="华文宋体" panose="02010600040101010101" charset="-122"/>
              </a:rPr>
              <a:t>CL</a:t>
            </a:r>
            <a:r>
              <a:rPr lang="zh-CN" altLang="en-US" b="0" dirty="0">
                <a:latin typeface="华文宋体" panose="02010600040101010101" charset="-122"/>
                <a:ea typeface="华文宋体" panose="02010600040101010101" charset="-122"/>
              </a:rPr>
              <a:t>来指明移位的</a:t>
            </a:r>
            <a:r>
              <a:rPr lang="zh-CN" altLang="en-US" b="0" dirty="0" smtClean="0">
                <a:latin typeface="华文宋体" panose="02010600040101010101" charset="-122"/>
                <a:ea typeface="华文宋体" panose="02010600040101010101" charset="-122"/>
              </a:rPr>
              <a:t>位数。 </a:t>
            </a:r>
            <a:endParaRPr lang="zh-CN" altLang="en-US" b="0" dirty="0">
              <a:latin typeface="华文宋体" panose="02010600040101010101" charset="-122"/>
              <a:ea typeface="华文宋体" panose="02010600040101010101" charset="-122"/>
            </a:endParaRPr>
          </a:p>
          <a:p>
            <a:pPr marL="342900" indent="-342900" algn="just">
              <a:buClr>
                <a:schemeClr val="tx1"/>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DX(Data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称为数据寄存器：常用来存放双字数据的高</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位，在进行乘、除运算时，它可作为默认的操作数参与运算，亦可存放外设端口地址。</a:t>
            </a: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文本框 74755"/>
          <p:cNvSpPr txBox="1"/>
          <p:nvPr/>
        </p:nvSpPr>
        <p:spPr>
          <a:xfrm>
            <a:off x="457200" y="1088740"/>
            <a:ext cx="8262938" cy="5955476"/>
          </a:xfrm>
          <a:prstGeom prst="rect">
            <a:avLst/>
          </a:prstGeom>
          <a:noFill/>
          <a:ln w="9525">
            <a:noFill/>
          </a:ln>
        </p:spPr>
        <p:txBody>
          <a:bodyPr>
            <a:spAutoFit/>
          </a:bodyPr>
          <a:lstStyle/>
          <a:p>
            <a:pPr marL="457200" indent="-457200" algn="just" eaLnBrk="0" hangingPunct="0">
              <a:spcBef>
                <a:spcPts val="600"/>
              </a:spcBef>
            </a:pPr>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2</a:t>
            </a:r>
            <a:r>
              <a:rPr lang="zh-CN" altLang="en-US" b="0" dirty="0">
                <a:solidFill>
                  <a:srgbClr val="000066"/>
                </a:solidFill>
                <a:latin typeface="华文宋体" panose="02010600040101010101" charset="-122"/>
                <a:ea typeface="华文宋体" panose="02010600040101010101" charset="-122"/>
              </a:rPr>
              <a:t>） 变址寄存器</a:t>
            </a:r>
          </a:p>
          <a:p>
            <a:pPr algn="just" eaLnBrk="0" hangingPunct="0">
              <a:spcBef>
                <a:spcPts val="600"/>
              </a:spcBef>
            </a:pPr>
            <a:r>
              <a:rPr lang="zh-CN" altLang="en-US" b="0" dirty="0">
                <a:latin typeface="华文宋体" panose="02010600040101010101" charset="-122"/>
                <a:ea typeface="华文宋体" panose="02010600040101010101" charset="-122"/>
              </a:rPr>
              <a:t>寄存器</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称为变址寄存器</a:t>
            </a:r>
            <a:r>
              <a:rPr lang="en-US" altLang="zh-CN" b="0" dirty="0">
                <a:latin typeface="华文宋体" panose="02010600040101010101" charset="-122"/>
                <a:ea typeface="华文宋体" panose="02010600040101010101" charset="-122"/>
              </a:rPr>
              <a:t>(Index Register)</a:t>
            </a:r>
            <a:r>
              <a:rPr lang="zh-CN" altLang="en-US" b="0" dirty="0">
                <a:latin typeface="华文宋体" panose="02010600040101010101" charset="-122"/>
                <a:ea typeface="华文宋体" panose="02010600040101010101" charset="-122"/>
              </a:rPr>
              <a:t>，主要用于存放某个存储单元的偏移地址。</a:t>
            </a:r>
          </a:p>
          <a:p>
            <a:pPr marL="457200" indent="-457200" algn="just" eaLnBrk="0" hangingPunct="0">
              <a:spcBef>
                <a:spcPts val="600"/>
              </a:spcBef>
            </a:pPr>
            <a:endParaRPr lang="zh-CN" altLang="en-US" b="0" dirty="0">
              <a:latin typeface="华文宋体" panose="02010600040101010101" charset="-122"/>
              <a:ea typeface="华文宋体" panose="02010600040101010101" charset="-122"/>
            </a:endParaRPr>
          </a:p>
          <a:p>
            <a:pPr marL="457200" indent="-457200" algn="just" eaLnBrk="0" hangingPunct="0">
              <a:spcBef>
                <a:spcPts val="600"/>
              </a:spcBef>
            </a:pPr>
            <a:r>
              <a:rPr lang="zh-CN" altLang="en-US" b="0" dirty="0">
                <a:solidFill>
                  <a:srgbClr val="FF3300"/>
                </a:solidFill>
                <a:latin typeface="华文宋体" panose="02010600040101010101" charset="-122"/>
                <a:ea typeface="华文宋体" panose="02010600040101010101" charset="-122"/>
              </a:rPr>
              <a:t>      </a:t>
            </a:r>
            <a:r>
              <a:rPr lang="en-US" altLang="zh-CN" b="0" dirty="0">
                <a:solidFill>
                  <a:srgbClr val="FF3300"/>
                </a:solidFill>
                <a:latin typeface="华文宋体" panose="02010600040101010101" charset="-122"/>
                <a:ea typeface="华文宋体" panose="02010600040101010101" charset="-122"/>
              </a:rPr>
              <a:t>SI</a:t>
            </a:r>
            <a:r>
              <a:rPr lang="zh-CN" altLang="en-US" b="0" dirty="0">
                <a:solidFill>
                  <a:srgbClr val="FF3300"/>
                </a:solidFill>
                <a:latin typeface="华文宋体" panose="02010600040101010101" charset="-122"/>
                <a:ea typeface="华文宋体" panose="02010600040101010101" charset="-122"/>
              </a:rPr>
              <a:t>是源变址寄存器</a:t>
            </a:r>
            <a:r>
              <a:rPr lang="zh-CN" altLang="en-US" b="0" dirty="0">
                <a:latin typeface="华文宋体" panose="02010600040101010101" charset="-122"/>
                <a:ea typeface="华文宋体" panose="02010600040101010101" charset="-122"/>
              </a:rPr>
              <a:t>，</a:t>
            </a:r>
            <a:r>
              <a:rPr lang="en-US" altLang="zh-CN" b="0" dirty="0">
                <a:solidFill>
                  <a:srgbClr val="FF3300"/>
                </a:solidFill>
                <a:latin typeface="华文宋体" panose="02010600040101010101" charset="-122"/>
                <a:ea typeface="华文宋体" panose="02010600040101010101" charset="-122"/>
              </a:rPr>
              <a:t>DI</a:t>
            </a:r>
            <a:r>
              <a:rPr lang="zh-CN" altLang="en-US" b="0" dirty="0">
                <a:solidFill>
                  <a:srgbClr val="FF3300"/>
                </a:solidFill>
                <a:latin typeface="华文宋体" panose="02010600040101010101" charset="-122"/>
                <a:ea typeface="华文宋体" panose="02010600040101010101" charset="-122"/>
              </a:rPr>
              <a:t>是目的变址寄存器</a:t>
            </a:r>
          </a:p>
          <a:p>
            <a:pPr marL="457200" indent="-457200" algn="just" eaLnBrk="0" hangingPunct="0">
              <a:spcBef>
                <a:spcPts val="600"/>
              </a:spcBef>
              <a:buAutoNum type="arabicParenR"/>
            </a:pP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一般与数据段寄存器</a:t>
            </a:r>
            <a:r>
              <a:rPr lang="en-US" altLang="zh-CN" b="0" dirty="0">
                <a:solidFill>
                  <a:srgbClr val="FF0000"/>
                </a:solidFill>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联用，用来确定数据段中某存储单元的地址。</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buAutoNum type="arabicParenR"/>
            </a:pPr>
            <a:r>
              <a:rPr lang="zh-CN" altLang="en-US" b="0" dirty="0">
                <a:latin typeface="华文宋体" panose="02010600040101010101" charset="-122"/>
                <a:ea typeface="华文宋体" panose="02010600040101010101" charset="-122"/>
              </a:rPr>
              <a:t>在字符串操作中。</a:t>
            </a:r>
          </a:p>
          <a:p>
            <a:pPr marL="457200" indent="-457200"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与</a:t>
            </a:r>
            <a:r>
              <a:rPr lang="en-US" altLang="zh-CN" b="0" dirty="0">
                <a:solidFill>
                  <a:srgbClr val="FF0000"/>
                </a:solidFill>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段寄存器联用，用来确定源操作数的地址。</a:t>
            </a:r>
          </a:p>
          <a:p>
            <a:pPr marL="457200" indent="-457200"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与</a:t>
            </a:r>
            <a:r>
              <a:rPr lang="en-US" altLang="zh-CN" b="0" dirty="0">
                <a:solidFill>
                  <a:srgbClr val="FF0000"/>
                </a:solidFill>
                <a:latin typeface="华文宋体" panose="02010600040101010101" charset="-122"/>
                <a:ea typeface="华文宋体" panose="02010600040101010101" charset="-122"/>
              </a:rPr>
              <a:t>ES</a:t>
            </a:r>
            <a:r>
              <a:rPr lang="zh-CN" altLang="en-US" b="0" dirty="0">
                <a:latin typeface="华文宋体" panose="02010600040101010101" charset="-122"/>
                <a:ea typeface="华文宋体" panose="02010600040101010101" charset="-122"/>
              </a:rPr>
              <a:t>段寄存器联用，用来确定目的操作数的地址</a:t>
            </a:r>
            <a:r>
              <a:rPr lang="zh-CN" altLang="en-US" b="0" dirty="0" smtClean="0">
                <a:latin typeface="华文宋体" panose="02010600040101010101" charset="-122"/>
                <a:ea typeface="华文宋体" panose="02010600040101010101" charset="-122"/>
              </a:rPr>
              <a:t>。</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pPr>
            <a:r>
              <a:rPr lang="en-US" altLang="zh-CN" b="0" dirty="0">
                <a:latin typeface="华文宋体" panose="02010600040101010101" charset="-122"/>
                <a:ea typeface="华文宋体" panose="02010600040101010101" charset="-122"/>
              </a:rPr>
              <a:t>	</a:t>
            </a:r>
            <a:r>
              <a:rPr lang="zh-CN" altLang="en-US" b="0" dirty="0" smtClean="0">
                <a:latin typeface="华文宋体" panose="02010600040101010101" charset="-122"/>
                <a:ea typeface="华文宋体" panose="02010600040101010101" charset="-122"/>
              </a:rPr>
              <a:t>在某些指令中</a:t>
            </a:r>
            <a:r>
              <a:rPr lang="en-US" altLang="zh-CN" b="0" dirty="0" smtClean="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smtClean="0">
                <a:latin typeface="华文宋体" panose="02010600040101010101" charset="-122"/>
                <a:ea typeface="华文宋体" panose="02010600040101010101" charset="-122"/>
              </a:rPr>
              <a:t>DI</a:t>
            </a:r>
            <a:r>
              <a:rPr lang="zh-CN" altLang="en-US" b="0" dirty="0" smtClean="0">
                <a:latin typeface="华文宋体" panose="02010600040101010101" charset="-122"/>
                <a:ea typeface="华文宋体" panose="02010600040101010101" charset="-122"/>
              </a:rPr>
              <a:t>具有</a:t>
            </a:r>
            <a:r>
              <a:rPr lang="zh-CN" altLang="en-US" b="0" dirty="0">
                <a:latin typeface="华文宋体" panose="02010600040101010101" charset="-122"/>
                <a:ea typeface="华文宋体" panose="02010600040101010101" charset="-122"/>
              </a:rPr>
              <a:t>自动增量或减量的功能。</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buFont typeface="Arial" panose="020B0604020202020204" pitchFamily="34" charset="0"/>
              <a:buAutoNum type="arabicParenR" startAt="3"/>
            </a:pPr>
            <a:r>
              <a:rPr lang="zh-CN" altLang="en-US" b="0" dirty="0">
                <a:latin typeface="华文宋体" panose="02010600040101010101" charset="-122"/>
                <a:ea typeface="华文宋体" panose="02010600040101010101" charset="-122"/>
              </a:rPr>
              <a:t>变址寄存器不可分割成</a:t>
            </a:r>
            <a:r>
              <a:rPr lang="en-US" altLang="zh-CN" b="0" dirty="0">
                <a:latin typeface="华文宋体" panose="02010600040101010101" charset="-122"/>
                <a:ea typeface="华文宋体" panose="02010600040101010101" charset="-122"/>
              </a:rPr>
              <a:t>8</a:t>
            </a:r>
            <a:r>
              <a:rPr lang="zh-CN" altLang="en-US" b="0" dirty="0">
                <a:latin typeface="华文宋体" panose="02010600040101010101" charset="-122"/>
                <a:ea typeface="华文宋体" panose="02010600040101010101" charset="-122"/>
              </a:rPr>
              <a:t>位寄存器。</a:t>
            </a:r>
          </a:p>
          <a:p>
            <a:pPr marL="457200" indent="-457200" algn="just" eaLnBrk="0" hangingPunct="0">
              <a:buNone/>
            </a:pPr>
            <a:r>
              <a:rPr lang="zh-CN" altLang="en-US" b="0" dirty="0">
                <a:latin typeface="华文宋体" panose="02010600040101010101" charset="-122"/>
                <a:ea typeface="华文宋体" panose="02010600040101010101" charset="-122"/>
              </a:rPr>
              <a:t>      </a:t>
            </a:r>
          </a:p>
          <a:p>
            <a:pPr marL="457200" indent="-457200" algn="just" eaLnBrk="0" hangingPunct="0"/>
            <a:r>
              <a:rPr lang="zh-CN" altLang="en-US" b="0" dirty="0">
                <a:latin typeface="华文宋体" panose="02010600040101010101" charset="-122"/>
                <a:ea typeface="华文宋体" panose="02010600040101010101" charset="-122"/>
              </a:rPr>
              <a:t>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文本框 75778"/>
          <p:cNvSpPr txBox="1"/>
          <p:nvPr/>
        </p:nvSpPr>
        <p:spPr>
          <a:xfrm>
            <a:off x="404813" y="977246"/>
            <a:ext cx="8208639" cy="1569660"/>
          </a:xfrm>
          <a:prstGeom prst="rect">
            <a:avLst/>
          </a:prstGeom>
          <a:noFill/>
          <a:ln w="9525">
            <a:noFill/>
          </a:ln>
        </p:spPr>
        <p:txBody>
          <a:bodyPr wrap="square">
            <a:spAutoFit/>
          </a:bodyPr>
          <a:lstStyle/>
          <a:p>
            <a:pPr eaLnBrk="0" hangingPunct="0"/>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3</a:t>
            </a:r>
            <a:r>
              <a:rPr lang="zh-CN" altLang="en-US" b="0" dirty="0">
                <a:solidFill>
                  <a:srgbClr val="000066"/>
                </a:solidFill>
                <a:latin typeface="华文宋体" panose="02010600040101010101" charset="-122"/>
                <a:ea typeface="华文宋体" panose="02010600040101010101" charset="-122"/>
              </a:rPr>
              <a:t>）指针寄存器</a:t>
            </a:r>
          </a:p>
          <a:p>
            <a:pPr eaLnBrk="0" hangingPunct="0"/>
            <a:r>
              <a:rPr lang="zh-CN" altLang="en-US" b="0" dirty="0">
                <a:latin typeface="华文宋体" panose="02010600040101010101" charset="-122"/>
                <a:ea typeface="华文宋体" panose="02010600040101010101" charset="-122"/>
              </a:rPr>
              <a:t>寄存器</a:t>
            </a:r>
            <a:r>
              <a:rPr lang="en-US" altLang="zh-CN" b="0" dirty="0">
                <a:solidFill>
                  <a:srgbClr val="FF0000"/>
                </a:solidFill>
                <a:latin typeface="华文宋体" panose="02010600040101010101" charset="-122"/>
                <a:ea typeface="华文宋体" panose="02010600040101010101" charset="-122"/>
              </a:rPr>
              <a:t>BP</a:t>
            </a:r>
            <a:r>
              <a:rPr lang="zh-CN" altLang="en-US" b="0" dirty="0">
                <a:latin typeface="华文宋体" panose="02010600040101010101" charset="-122"/>
                <a:ea typeface="华文宋体" panose="02010600040101010101" charset="-122"/>
              </a:rPr>
              <a:t>和</a:t>
            </a:r>
            <a:r>
              <a:rPr lang="en-US" altLang="zh-CN" b="0" dirty="0">
                <a:solidFill>
                  <a:srgbClr val="FF0000"/>
                </a:solidFill>
                <a:latin typeface="华文宋体" panose="02010600040101010101" charset="-122"/>
                <a:ea typeface="华文宋体" panose="02010600040101010101" charset="-122"/>
              </a:rPr>
              <a:t>SP</a:t>
            </a:r>
            <a:r>
              <a:rPr lang="zh-CN" altLang="en-US" b="0" dirty="0">
                <a:latin typeface="华文宋体" panose="02010600040101010101" charset="-122"/>
                <a:ea typeface="华文宋体" panose="02010600040101010101" charset="-122"/>
              </a:rPr>
              <a:t>称为指针寄存器</a:t>
            </a:r>
            <a:r>
              <a:rPr lang="en-US" altLang="zh-CN" b="0" dirty="0">
                <a:latin typeface="华文宋体" panose="02010600040101010101" charset="-122"/>
                <a:ea typeface="华文宋体" panose="02010600040101010101" charset="-122"/>
              </a:rPr>
              <a:t>(Pointer Register)</a:t>
            </a:r>
            <a:r>
              <a:rPr lang="zh-CN" altLang="en-US" b="0" dirty="0">
                <a:latin typeface="华文宋体" panose="02010600040101010101" charset="-122"/>
                <a:ea typeface="华文宋体" panose="02010600040101010101" charset="-122"/>
              </a:rPr>
              <a:t>，</a:t>
            </a:r>
            <a:r>
              <a:rPr lang="zh-CN" altLang="en-US" b="0" dirty="0">
                <a:solidFill>
                  <a:srgbClr val="0000FF"/>
                </a:solidFill>
                <a:latin typeface="华文宋体" panose="02010600040101010101" charset="-122"/>
                <a:ea typeface="华文宋体" panose="02010600040101010101" charset="-122"/>
              </a:rPr>
              <a:t>主要用于存放堆栈内存储单元的偏移量</a:t>
            </a:r>
            <a:r>
              <a:rPr lang="zh-CN" altLang="en-US" b="0" dirty="0">
                <a:latin typeface="华文宋体" panose="02010600040101010101" charset="-122"/>
                <a:ea typeface="华文宋体" panose="02010600040101010101" charset="-122"/>
              </a:rPr>
              <a:t>，用它们可</a:t>
            </a:r>
            <a:r>
              <a:rPr lang="zh-CN" altLang="en-US" b="0" dirty="0">
                <a:solidFill>
                  <a:srgbClr val="FF00FF"/>
                </a:solidFill>
                <a:latin typeface="华文宋体" panose="02010600040101010101" charset="-122"/>
                <a:ea typeface="华文宋体" panose="02010600040101010101" charset="-122"/>
              </a:rPr>
              <a:t>实现多种存储器操作数的寻址方式</a:t>
            </a:r>
            <a:r>
              <a:rPr lang="en-US" altLang="zh-CN" b="0" dirty="0">
                <a:latin typeface="华文宋体" panose="02010600040101010101" charset="-122"/>
                <a:ea typeface="华文宋体" panose="02010600040101010101" charset="-122"/>
              </a:rPr>
              <a:t>(</a:t>
            </a:r>
            <a:r>
              <a:rPr lang="zh-CN" altLang="en-US" b="0" dirty="0">
                <a:latin typeface="华文宋体" panose="02010600040101010101" charset="-122"/>
                <a:ea typeface="华文宋体" panose="02010600040101010101" charset="-122"/>
              </a:rPr>
              <a:t>在下一章有详细介绍</a:t>
            </a:r>
            <a:r>
              <a:rPr lang="en-US" altLang="zh-CN" b="0" dirty="0" smtClean="0">
                <a:latin typeface="华文宋体" panose="02010600040101010101" charset="-122"/>
                <a:ea typeface="华文宋体" panose="02010600040101010101" charset="-122"/>
              </a:rPr>
              <a:t>)</a:t>
            </a:r>
            <a:r>
              <a:rPr lang="zh-CN" altLang="en-US" b="0" dirty="0" smtClean="0">
                <a:latin typeface="华文宋体" panose="02010600040101010101" charset="-122"/>
                <a:ea typeface="华文宋体" panose="02010600040101010101" charset="-122"/>
              </a:rPr>
              <a:t> 。 </a:t>
            </a:r>
            <a:endParaRPr lang="zh-CN" altLang="en-US" b="0" dirty="0">
              <a:latin typeface="华文宋体" panose="02010600040101010101" charset="-122"/>
              <a:ea typeface="华文宋体" panose="02010600040101010101" charset="-122"/>
            </a:endParaRPr>
          </a:p>
        </p:txBody>
      </p:sp>
      <p:sp>
        <p:nvSpPr>
          <p:cNvPr id="75780" name="文本框 75779"/>
          <p:cNvSpPr txBox="1"/>
          <p:nvPr/>
        </p:nvSpPr>
        <p:spPr>
          <a:xfrm>
            <a:off x="548829" y="3047472"/>
            <a:ext cx="7983611" cy="1569660"/>
          </a:xfrm>
          <a:prstGeom prst="rect">
            <a:avLst/>
          </a:prstGeom>
          <a:solidFill>
            <a:srgbClr val="000066"/>
          </a:solidFill>
          <a:ln w="9525">
            <a:noFill/>
          </a:ln>
        </p:spPr>
        <p:txBody>
          <a:bodyPr wrap="square">
            <a:spAutoFit/>
          </a:bodyPr>
          <a:lstStyle/>
          <a:p>
            <a:pPr eaLnBrk="0" hangingPunct="0"/>
            <a:r>
              <a:rPr lang="en-US" altLang="zh-CN" b="1" dirty="0">
                <a:solidFill>
                  <a:srgbClr val="00FFFF"/>
                </a:solidFill>
                <a:latin typeface="Times New Roman" panose="02020603050405020304" pitchFamily="18" charset="0"/>
              </a:rPr>
              <a:t>SP</a:t>
            </a:r>
            <a:r>
              <a:rPr lang="en-US" altLang="zh-CN" b="1" dirty="0">
                <a:solidFill>
                  <a:schemeClr val="hlink"/>
                </a:solidFill>
                <a:effectLst>
                  <a:outerShdw blurRad="38100" dist="38100" dir="2700000">
                    <a:srgbClr val="000000"/>
                  </a:outerShdw>
                </a:effectLst>
                <a:latin typeface="Times New Roman" panose="02020603050405020304" pitchFamily="18" charset="0"/>
              </a:rPr>
              <a:t>(Stack Pointer)</a:t>
            </a:r>
            <a:r>
              <a:rPr lang="zh-CN" altLang="en-US" b="1" dirty="0">
                <a:solidFill>
                  <a:schemeClr val="bg1"/>
                </a:solidFill>
                <a:latin typeface="Times New Roman" panose="02020603050405020304" pitchFamily="18" charset="0"/>
              </a:rPr>
              <a:t>为</a:t>
            </a:r>
            <a:r>
              <a:rPr lang="zh-CN" altLang="en-US" b="1" dirty="0">
                <a:solidFill>
                  <a:srgbClr val="FFFF66"/>
                </a:solidFill>
                <a:effectLst>
                  <a:outerShdw blurRad="38100" dist="38100" dir="2700000">
                    <a:srgbClr val="000000"/>
                  </a:outerShdw>
                </a:effectLst>
                <a:latin typeface="Times New Roman" panose="02020603050405020304" pitchFamily="18" charset="0"/>
              </a:rPr>
              <a:t>堆栈指针寄存器</a:t>
            </a:r>
            <a:r>
              <a:rPr lang="zh-CN" altLang="en-US" b="1" dirty="0">
                <a:solidFill>
                  <a:schemeClr val="bg1"/>
                </a:solidFill>
                <a:latin typeface="Times New Roman" panose="02020603050405020304" pitchFamily="18" charset="0"/>
              </a:rPr>
              <a:t>，用于存放当前堆栈段中栈顶的偏移地址；</a:t>
            </a:r>
          </a:p>
          <a:p>
            <a:pPr eaLnBrk="0" hangingPunct="0"/>
            <a:r>
              <a:rPr lang="en-US" altLang="zh-CN" b="1" dirty="0">
                <a:solidFill>
                  <a:srgbClr val="00FFFF"/>
                </a:solidFill>
                <a:latin typeface="Times New Roman" panose="02020603050405020304" pitchFamily="18" charset="0"/>
              </a:rPr>
              <a:t>BP </a:t>
            </a:r>
            <a:r>
              <a:rPr lang="en-US" altLang="zh-CN" b="1" dirty="0">
                <a:solidFill>
                  <a:schemeClr val="hlink"/>
                </a:solidFill>
                <a:effectLst>
                  <a:outerShdw blurRad="38100" dist="38100" dir="2700000">
                    <a:srgbClr val="000000"/>
                  </a:outerShdw>
                </a:effectLst>
                <a:latin typeface="Times New Roman" panose="02020603050405020304" pitchFamily="18" charset="0"/>
              </a:rPr>
              <a:t>(Base Pointer)</a:t>
            </a:r>
            <a:r>
              <a:rPr lang="zh-CN" altLang="en-US" b="1" dirty="0">
                <a:solidFill>
                  <a:schemeClr val="bg1"/>
                </a:solidFill>
                <a:latin typeface="Times New Roman" panose="02020603050405020304" pitchFamily="18" charset="0"/>
              </a:rPr>
              <a:t>为</a:t>
            </a:r>
            <a:r>
              <a:rPr lang="zh-CN" altLang="en-US" b="1" dirty="0">
                <a:solidFill>
                  <a:srgbClr val="FFFF66"/>
                </a:solidFill>
                <a:effectLst>
                  <a:outerShdw blurRad="38100" dist="38100" dir="2700000">
                    <a:srgbClr val="000000"/>
                  </a:outerShdw>
                </a:effectLst>
                <a:latin typeface="Times New Roman" panose="02020603050405020304" pitchFamily="18" charset="0"/>
              </a:rPr>
              <a:t>基址指针寄存器</a:t>
            </a:r>
            <a:r>
              <a:rPr lang="zh-CN" altLang="en-US" b="1" dirty="0">
                <a:solidFill>
                  <a:schemeClr val="bg1"/>
                </a:solidFill>
                <a:latin typeface="Times New Roman" panose="02020603050405020304" pitchFamily="18" charset="0"/>
              </a:rPr>
              <a:t>，用于存放堆栈段中某一存储单元的偏移地址。</a:t>
            </a:r>
          </a:p>
        </p:txBody>
      </p:sp>
      <p:grpSp>
        <p:nvGrpSpPr>
          <p:cNvPr id="75783" name="组合 75782"/>
          <p:cNvGrpSpPr/>
          <p:nvPr/>
        </p:nvGrpSpPr>
        <p:grpSpPr>
          <a:xfrm>
            <a:off x="1216050" y="4849304"/>
            <a:ext cx="2635870" cy="1424012"/>
            <a:chOff x="4144" y="232"/>
            <a:chExt cx="1336" cy="738"/>
          </a:xfrm>
        </p:grpSpPr>
        <p:sp>
          <p:nvSpPr>
            <p:cNvPr id="75784" name="文本框 75783"/>
            <p:cNvSpPr txBox="1"/>
            <p:nvPr/>
          </p:nvSpPr>
          <p:spPr>
            <a:xfrm>
              <a:off x="4720" y="232"/>
              <a:ext cx="760" cy="641"/>
            </a:xfrm>
            <a:prstGeom prst="rect">
              <a:avLst/>
            </a:prstGeom>
            <a:solidFill>
              <a:srgbClr val="000080"/>
            </a:solidFill>
            <a:ln w="12700" cap="sq" cmpd="sng">
              <a:solidFill>
                <a:schemeClr val="tx1"/>
              </a:solidFill>
              <a:prstDash val="solid"/>
              <a:miter/>
              <a:headEnd type="none" w="sm" len="sm"/>
              <a:tailEnd type="none" w="sm" len="sm"/>
            </a:ln>
            <a:effectLst>
              <a:outerShdw dist="35921" dir="2699999" algn="ctr" rotWithShape="0">
                <a:schemeClr val="bg2"/>
              </a:outerShdw>
            </a:effectLst>
          </p:spPr>
          <p:txBody>
            <a:bodyPr>
              <a:spAutoFit/>
            </a:bodyPr>
            <a:lstStyle/>
            <a:p>
              <a:pPr>
                <a:spcBef>
                  <a:spcPct val="50000"/>
                </a:spcBef>
              </a:pPr>
              <a:r>
                <a:rPr lang="en-US" altLang="zh-CN" dirty="0">
                  <a:latin typeface="Times New Roman" panose="02020603050405020304" pitchFamily="18" charset="0"/>
                  <a:ea typeface="华文中宋" panose="02010600040101010101" pitchFamily="2" charset="-122"/>
                </a:rPr>
                <a:t> </a:t>
              </a:r>
              <a:r>
                <a:rPr lang="zh-CN" altLang="en-US" sz="2000" dirty="0">
                  <a:solidFill>
                    <a:srgbClr val="FFFF00"/>
                  </a:solidFill>
                  <a:latin typeface="Times New Roman" panose="02020603050405020304" pitchFamily="18" charset="0"/>
                  <a:ea typeface="华文中宋" panose="02010600040101010101" pitchFamily="2" charset="-122"/>
                </a:rPr>
                <a:t>堆栈段</a:t>
              </a:r>
            </a:p>
            <a:p>
              <a:pPr>
                <a:spcBef>
                  <a:spcPct val="50000"/>
                </a:spcBef>
              </a:pPr>
              <a:endParaRPr lang="zh-CN" altLang="en-US">
                <a:latin typeface="Times New Roman" panose="02020603050405020304" pitchFamily="18" charset="0"/>
                <a:ea typeface="华文中宋" panose="02010600040101010101" pitchFamily="2" charset="-122"/>
              </a:endParaRPr>
            </a:p>
          </p:txBody>
        </p:sp>
        <p:sp>
          <p:nvSpPr>
            <p:cNvPr id="75785" name="文本框 75784"/>
            <p:cNvSpPr txBox="1"/>
            <p:nvPr/>
          </p:nvSpPr>
          <p:spPr>
            <a:xfrm>
              <a:off x="4144" y="240"/>
              <a:ext cx="520" cy="730"/>
            </a:xfrm>
            <a:prstGeom prst="rect">
              <a:avLst/>
            </a:prstGeom>
            <a:solidFill>
              <a:srgbClr val="800000"/>
            </a:solidFill>
            <a:ln w="12700">
              <a:noFill/>
            </a:ln>
            <a:effectLst>
              <a:outerShdw dist="35921" dir="2699999" algn="ctr" rotWithShape="0">
                <a:schemeClr val="bg2"/>
              </a:outerShdw>
            </a:effectLst>
          </p:spPr>
          <p:txBody>
            <a:bodyPr>
              <a:spAutoFit/>
            </a:bodyPr>
            <a:lstStyle/>
            <a:p>
              <a:pPr>
                <a:spcBef>
                  <a:spcPct val="50000"/>
                </a:spcBef>
              </a:pPr>
              <a:r>
                <a:rPr lang="en-US" altLang="zh-CN" sz="2000">
                  <a:solidFill>
                    <a:srgbClr val="FF3300"/>
                  </a:solidFill>
                  <a:latin typeface="Times New Roman" panose="02020603050405020304" pitchFamily="18" charset="0"/>
                  <a:ea typeface="仿宋_GB2312" pitchFamily="49" charset="-122"/>
                </a:rPr>
                <a:t>SS:SP</a:t>
              </a:r>
            </a:p>
            <a:p>
              <a:pPr>
                <a:spcBef>
                  <a:spcPct val="50000"/>
                </a:spcBef>
              </a:pPr>
              <a:r>
                <a:rPr lang="en-US" altLang="zh-CN" sz="2000">
                  <a:latin typeface="Times New Roman" panose="02020603050405020304" pitchFamily="18" charset="0"/>
                  <a:ea typeface="仿宋_GB2312" pitchFamily="49" charset="-122"/>
                </a:rPr>
                <a:t>  </a:t>
              </a:r>
              <a:r>
                <a:rPr lang="zh-CN" altLang="en-US" sz="2000" dirty="0">
                  <a:solidFill>
                    <a:srgbClr val="FFFF00"/>
                  </a:solidFill>
                  <a:latin typeface="Times New Roman" panose="02020603050405020304" pitchFamily="18" charset="0"/>
                  <a:ea typeface="仿宋_GB2312" pitchFamily="49" charset="-122"/>
                </a:rPr>
                <a:t>访问</a:t>
              </a:r>
            </a:p>
            <a:p>
              <a:r>
                <a:rPr lang="zh-CN" altLang="en-US" sz="2000" dirty="0">
                  <a:solidFill>
                    <a:srgbClr val="FFFF00"/>
                  </a:solidFill>
                  <a:latin typeface="Times New Roman" panose="02020603050405020304" pitchFamily="18" charset="0"/>
                  <a:ea typeface="仿宋_GB2312" pitchFamily="49" charset="-122"/>
                </a:rPr>
                <a:t>  栈顶</a:t>
              </a:r>
            </a:p>
          </p:txBody>
        </p:sp>
      </p:grpSp>
      <p:grpSp>
        <p:nvGrpSpPr>
          <p:cNvPr id="75786" name="组合 75785"/>
          <p:cNvGrpSpPr/>
          <p:nvPr/>
        </p:nvGrpSpPr>
        <p:grpSpPr>
          <a:xfrm>
            <a:off x="5449888" y="4869160"/>
            <a:ext cx="2542492" cy="1300345"/>
            <a:chOff x="4144" y="232"/>
            <a:chExt cx="1336" cy="641"/>
          </a:xfrm>
        </p:grpSpPr>
        <p:sp>
          <p:nvSpPr>
            <p:cNvPr id="75787" name="文本框 75786"/>
            <p:cNvSpPr txBox="1"/>
            <p:nvPr/>
          </p:nvSpPr>
          <p:spPr>
            <a:xfrm>
              <a:off x="4720" y="232"/>
              <a:ext cx="760" cy="641"/>
            </a:xfrm>
            <a:prstGeom prst="rect">
              <a:avLst/>
            </a:prstGeom>
            <a:solidFill>
              <a:srgbClr val="000080"/>
            </a:solidFill>
            <a:ln w="12700" cap="sq" cmpd="sng">
              <a:solidFill>
                <a:schemeClr val="tx1"/>
              </a:solidFill>
              <a:prstDash val="solid"/>
              <a:miter/>
              <a:headEnd type="none" w="sm" len="sm"/>
              <a:tailEnd type="none" w="sm" len="sm"/>
            </a:ln>
          </p:spPr>
          <p:txBody>
            <a:bodyPr>
              <a:spAutoFit/>
            </a:bodyPr>
            <a:lstStyle/>
            <a:p>
              <a:pPr>
                <a:spcBef>
                  <a:spcPct val="50000"/>
                </a:spcBef>
              </a:pPr>
              <a:r>
                <a:rPr lang="en-US" altLang="zh-CN" dirty="0">
                  <a:latin typeface="Times New Roman" panose="02020603050405020304" pitchFamily="18" charset="0"/>
                  <a:ea typeface="华文中宋" panose="02010600040101010101" pitchFamily="2" charset="-122"/>
                </a:rPr>
                <a:t> </a:t>
              </a:r>
              <a:r>
                <a:rPr lang="zh-CN" altLang="en-US" sz="2000" dirty="0">
                  <a:solidFill>
                    <a:srgbClr val="FFFF00"/>
                  </a:solidFill>
                  <a:latin typeface="Times New Roman" panose="02020603050405020304" pitchFamily="18" charset="0"/>
                  <a:ea typeface="华文中宋" panose="02010600040101010101" pitchFamily="2" charset="-122"/>
                </a:rPr>
                <a:t>堆栈段</a:t>
              </a:r>
            </a:p>
            <a:p>
              <a:pPr>
                <a:spcBef>
                  <a:spcPct val="50000"/>
                </a:spcBef>
              </a:pPr>
              <a:endParaRPr lang="zh-CN" altLang="en-US" dirty="0">
                <a:latin typeface="Times New Roman" panose="02020603050405020304" pitchFamily="18" charset="0"/>
                <a:ea typeface="华文中宋" panose="02010600040101010101" pitchFamily="2" charset="-122"/>
              </a:endParaRPr>
            </a:p>
          </p:txBody>
        </p:sp>
        <p:sp>
          <p:nvSpPr>
            <p:cNvPr id="75788" name="文本框 75787"/>
            <p:cNvSpPr txBox="1"/>
            <p:nvPr/>
          </p:nvSpPr>
          <p:spPr>
            <a:xfrm>
              <a:off x="4144" y="240"/>
              <a:ext cx="520" cy="615"/>
            </a:xfrm>
            <a:prstGeom prst="rect">
              <a:avLst/>
            </a:prstGeom>
            <a:solidFill>
              <a:srgbClr val="800000"/>
            </a:solidFill>
            <a:ln w="12700">
              <a:noFill/>
            </a:ln>
          </p:spPr>
          <p:txBody>
            <a:bodyPr>
              <a:spAutoFit/>
            </a:bodyPr>
            <a:lstStyle/>
            <a:p>
              <a:r>
                <a:rPr lang="en-US" altLang="zh-CN" sz="1800">
                  <a:solidFill>
                    <a:srgbClr val="FF3300"/>
                  </a:solidFill>
                  <a:latin typeface="Times New Roman" panose="02020603050405020304" pitchFamily="18" charset="0"/>
                  <a:ea typeface="仿宋_GB2312" pitchFamily="49" charset="-122"/>
                </a:rPr>
                <a:t>SS:BP</a:t>
              </a:r>
            </a:p>
            <a:p>
              <a:r>
                <a:rPr lang="en-US" altLang="zh-CN" sz="2000">
                  <a:latin typeface="Times New Roman" panose="02020603050405020304" pitchFamily="18" charset="0"/>
                  <a:ea typeface="仿宋_GB2312" pitchFamily="49" charset="-122"/>
                </a:rPr>
                <a:t>  </a:t>
              </a:r>
              <a:r>
                <a:rPr lang="zh-CN" altLang="en-US" sz="2000" dirty="0">
                  <a:solidFill>
                    <a:srgbClr val="FFFF00"/>
                  </a:solidFill>
                  <a:latin typeface="Times New Roman" panose="02020603050405020304" pitchFamily="18" charset="0"/>
                  <a:ea typeface="仿宋_GB2312" pitchFamily="49" charset="-122"/>
                </a:rPr>
                <a:t>访问</a:t>
              </a:r>
            </a:p>
            <a:p>
              <a:r>
                <a:rPr lang="zh-CN" altLang="en-US" sz="2000" dirty="0">
                  <a:solidFill>
                    <a:srgbClr val="FFFF00"/>
                  </a:solidFill>
                  <a:latin typeface="Times New Roman" panose="02020603050405020304" pitchFamily="18" charset="0"/>
                  <a:ea typeface="仿宋_GB2312" pitchFamily="49" charset="-122"/>
                </a:rPr>
                <a:t>  栈内</a:t>
              </a:r>
              <a:endParaRPr lang="zh-CN" altLang="en-US" sz="2000">
                <a:solidFill>
                  <a:srgbClr val="FFFF00"/>
                </a:solidFill>
                <a:latin typeface="Times New Roman" panose="02020603050405020304" pitchFamily="18" charset="0"/>
                <a:ea typeface="仿宋_GB2312" pitchFamily="49" charset="-122"/>
              </a:endParaRPr>
            </a:p>
          </p:txBody>
        </p:sp>
      </p:grpSp>
      <p:sp>
        <p:nvSpPr>
          <p:cNvPr id="16"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8" name="文本框 76807"/>
          <p:cNvSpPr txBox="1"/>
          <p:nvPr/>
        </p:nvSpPr>
        <p:spPr>
          <a:xfrm>
            <a:off x="457200" y="944724"/>
            <a:ext cx="8382000" cy="5009833"/>
          </a:xfrm>
          <a:prstGeom prst="rect">
            <a:avLst/>
          </a:prstGeom>
          <a:noFill/>
          <a:ln w="9525">
            <a:noFill/>
          </a:ln>
        </p:spPr>
        <p:txBody>
          <a:bodyPr>
            <a:spAutoFit/>
          </a:bodyPr>
          <a:lstStyle/>
          <a:p>
            <a:pPr eaLnBrk="0" hangingPunct="0">
              <a:spcBef>
                <a:spcPts val="1200"/>
              </a:spcBef>
            </a:pPr>
            <a:r>
              <a:rPr lang="en-US" altLang="zh-CN" sz="2955" dirty="0">
                <a:solidFill>
                  <a:srgbClr val="FF3300"/>
                </a:solidFill>
                <a:effectLst>
                  <a:outerShdw blurRad="38100" dist="38100" dir="2700000" algn="tl">
                    <a:srgbClr val="C0C0C0"/>
                  </a:outerShdw>
                </a:effectLst>
                <a:latin typeface="+mn-lt"/>
                <a:ea typeface="+mn-ea"/>
              </a:rPr>
              <a:t> 2.</a:t>
            </a:r>
            <a:r>
              <a:rPr lang="zh-CN" altLang="en-US" sz="2955" dirty="0">
                <a:solidFill>
                  <a:srgbClr val="FF3300"/>
                </a:solidFill>
                <a:effectLst>
                  <a:outerShdw blurRad="38100" dist="38100" dir="2700000" algn="tl">
                    <a:srgbClr val="C0C0C0"/>
                  </a:outerShdw>
                </a:effectLst>
                <a:latin typeface="+mn-lt"/>
                <a:ea typeface="+mn-ea"/>
              </a:rPr>
              <a:t>专用寄存器：</a:t>
            </a:r>
            <a:r>
              <a:rPr lang="en-US" altLang="zh-CN" sz="2955" dirty="0">
                <a:solidFill>
                  <a:srgbClr val="FF3300"/>
                </a:solidFill>
                <a:effectLst>
                  <a:outerShdw blurRad="38100" dist="38100" dir="2700000" algn="tl">
                    <a:srgbClr val="C0C0C0"/>
                  </a:outerShdw>
                </a:effectLst>
                <a:latin typeface="+mn-lt"/>
                <a:ea typeface="+mn-ea"/>
              </a:rPr>
              <a:t>IP</a:t>
            </a:r>
            <a:r>
              <a:rPr lang="zh-CN" altLang="en-US" sz="2955" dirty="0">
                <a:solidFill>
                  <a:srgbClr val="FF3300"/>
                </a:solidFill>
                <a:effectLst>
                  <a:outerShdw blurRad="38100" dist="38100" dir="2700000" algn="tl">
                    <a:srgbClr val="C0C0C0"/>
                  </a:outerShdw>
                </a:effectLst>
                <a:latin typeface="+mn-lt"/>
                <a:ea typeface="+mn-ea"/>
              </a:rPr>
              <a:t>、</a:t>
            </a:r>
            <a:r>
              <a:rPr lang="en-US" altLang="zh-CN" sz="2955" dirty="0">
                <a:solidFill>
                  <a:srgbClr val="FF3300"/>
                </a:solidFill>
                <a:effectLst>
                  <a:outerShdw blurRad="38100" dist="38100" dir="2700000" algn="tl">
                    <a:srgbClr val="C0C0C0"/>
                  </a:outerShdw>
                </a:effectLst>
                <a:latin typeface="+mn-lt"/>
                <a:ea typeface="+mn-ea"/>
              </a:rPr>
              <a:t>FLAGS</a:t>
            </a:r>
          </a:p>
          <a:p>
            <a:pPr eaLnBrk="0" hangingPunct="0">
              <a:spcBef>
                <a:spcPts val="1200"/>
              </a:spcBef>
            </a:pPr>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1</a:t>
            </a:r>
            <a:r>
              <a:rPr lang="zh-CN" altLang="en-US" b="0" dirty="0">
                <a:solidFill>
                  <a:srgbClr val="000066"/>
                </a:solidFill>
                <a:latin typeface="华文宋体" panose="02010600040101010101" charset="-122"/>
                <a:ea typeface="华文宋体" panose="02010600040101010101" charset="-122"/>
              </a:rPr>
              <a:t>）指令指针寄存器 </a:t>
            </a:r>
            <a:r>
              <a:rPr lang="en-US" altLang="zh-CN" b="0" dirty="0">
                <a:solidFill>
                  <a:srgbClr val="000066"/>
                </a:solidFill>
                <a:latin typeface="华文宋体" panose="02010600040101010101" charset="-122"/>
                <a:ea typeface="华文宋体" panose="02010600040101010101" charset="-122"/>
              </a:rPr>
              <a:t>IP( Instruction Pointer ) </a:t>
            </a:r>
          </a:p>
          <a:p>
            <a:pPr algn="just" eaLnBrk="0" hangingPunct="0">
              <a:spcBef>
                <a:spcPts val="1200"/>
              </a:spcBef>
            </a:pPr>
            <a:r>
              <a:rPr lang="zh-CN" altLang="en-US" b="0" dirty="0">
                <a:latin typeface="华文宋体" panose="02010600040101010101" charset="-122"/>
                <a:ea typeface="华文宋体" panose="02010600040101010101" charset="-122"/>
              </a:rPr>
              <a:t>        它总是保存下一次将要从主存中取出指令的偏移地址。</a:t>
            </a:r>
          </a:p>
          <a:p>
            <a:pPr algn="just" eaLnBrk="0" hangingPunct="0">
              <a:spcBef>
                <a:spcPts val="12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与</a:t>
            </a:r>
            <a:r>
              <a:rPr lang="en-US" altLang="zh-CN" b="0" dirty="0">
                <a:latin typeface="华文宋体" panose="02010600040101010101" charset="-122"/>
                <a:ea typeface="华文宋体" panose="02010600040101010101" charset="-122"/>
              </a:rPr>
              <a:t>CS</a:t>
            </a:r>
            <a:r>
              <a:rPr lang="zh-CN" altLang="en-US" b="0" dirty="0">
                <a:latin typeface="华文宋体" panose="02010600040101010101" charset="-122"/>
                <a:ea typeface="华文宋体" panose="02010600040101010101" charset="-122"/>
              </a:rPr>
              <a:t>段寄存器联用，可以确定下一条要取的指令的物理地址，因此</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是很重要的控制寄存器，用于控制程序的执行流程。</a:t>
            </a:r>
          </a:p>
          <a:p>
            <a:pPr algn="just" eaLnBrk="0" hangingPunct="0">
              <a:spcBef>
                <a:spcPts val="1200"/>
              </a:spcBef>
            </a:pPr>
            <a:r>
              <a:rPr lang="zh-CN" altLang="en-US" b="0" dirty="0">
                <a:latin typeface="华文宋体" panose="02010600040101010101" charset="-122"/>
                <a:ea typeface="华文宋体" panose="02010600040101010101" charset="-122"/>
              </a:rPr>
              <a:t>        在目标程序运行时，</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的内容由微处理器硬件自动设置，程序不能直接访问</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，但一些指令却可改变</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的值，如转移指令、子程序调用指令等。</a:t>
            </a:r>
          </a:p>
          <a:p>
            <a:pPr algn="just" eaLnBrk="0" hangingPunct="0">
              <a:spcBef>
                <a:spcPts val="12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32</a:t>
            </a:r>
            <a:r>
              <a:rPr lang="zh-CN" altLang="en-US" b="0" dirty="0">
                <a:latin typeface="华文宋体" panose="02010600040101010101" charset="-122"/>
                <a:ea typeface="华文宋体" panose="02010600040101010101" charset="-122"/>
              </a:rPr>
              <a:t>位</a:t>
            </a:r>
            <a:r>
              <a:rPr lang="en-US" altLang="zh-CN" b="0" dirty="0">
                <a:latin typeface="华文宋体" panose="02010600040101010101" charset="-122"/>
                <a:ea typeface="华文宋体" panose="02010600040101010101" charset="-122"/>
              </a:rPr>
              <a:t>CPU</a:t>
            </a:r>
            <a:r>
              <a:rPr lang="zh-CN" altLang="en-US" b="0" dirty="0">
                <a:latin typeface="华文宋体" panose="02010600040101010101" charset="-122"/>
                <a:ea typeface="华文宋体" panose="02010600040101010101" charset="-122"/>
              </a:rPr>
              <a:t>把指令指针扩展到</a:t>
            </a:r>
            <a:r>
              <a:rPr lang="en-US" altLang="zh-CN" b="0" dirty="0">
                <a:latin typeface="华文宋体" panose="02010600040101010101" charset="-122"/>
                <a:ea typeface="华文宋体" panose="02010600040101010101" charset="-122"/>
              </a:rPr>
              <a:t>32</a:t>
            </a:r>
            <a:r>
              <a:rPr lang="zh-CN" altLang="en-US" b="0" dirty="0">
                <a:latin typeface="华文宋体" panose="02010600040101010101" charset="-122"/>
                <a:ea typeface="华文宋体" panose="02010600040101010101" charset="-122"/>
              </a:rPr>
              <a:t>位，并记作</a:t>
            </a:r>
            <a:r>
              <a:rPr lang="en-US" altLang="zh-CN" b="0" dirty="0">
                <a:latin typeface="华文宋体" panose="02010600040101010101" charset="-122"/>
                <a:ea typeface="华文宋体" panose="02010600040101010101" charset="-122"/>
              </a:rPr>
              <a:t>EIP</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EIP</a:t>
            </a:r>
            <a:r>
              <a:rPr lang="zh-CN" altLang="en-US" b="0" dirty="0">
                <a:latin typeface="华文宋体" panose="02010600040101010101" charset="-122"/>
                <a:ea typeface="华文宋体" panose="02010600040101010101" charset="-122"/>
              </a:rPr>
              <a:t>的低</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位与先前</a:t>
            </a:r>
            <a:r>
              <a:rPr lang="en-US" altLang="zh-CN" b="0" dirty="0">
                <a:latin typeface="华文宋体" panose="02010600040101010101" charset="-122"/>
                <a:ea typeface="华文宋体" panose="02010600040101010101" charset="-122"/>
              </a:rPr>
              <a:t>CPU</a:t>
            </a:r>
            <a:r>
              <a:rPr lang="zh-CN" altLang="en-US" b="0" dirty="0">
                <a:latin typeface="华文宋体" panose="02010600040101010101" charset="-122"/>
                <a:ea typeface="华文宋体" panose="02010600040101010101" charset="-122"/>
              </a:rPr>
              <a:t>中的</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作用相同。 </a:t>
            </a: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矩形 77830"/>
          <p:cNvSpPr/>
          <p:nvPr/>
        </p:nvSpPr>
        <p:spPr>
          <a:xfrm>
            <a:off x="195263" y="1019175"/>
            <a:ext cx="7658100" cy="461665"/>
          </a:xfrm>
          <a:prstGeom prst="rect">
            <a:avLst/>
          </a:prstGeom>
          <a:noFill/>
          <a:ln w="9525">
            <a:noFill/>
          </a:ln>
        </p:spPr>
        <p:txBody>
          <a:bodyPr wrap="square">
            <a:spAutoFit/>
          </a:bodyPr>
          <a:lstStyle/>
          <a:p>
            <a:pPr eaLnBrk="0" hangingPunct="0"/>
            <a:r>
              <a:rPr lang="zh-CN" altLang="en-US" b="1" dirty="0">
                <a:solidFill>
                  <a:srgbClr val="000066"/>
                </a:solidFill>
                <a:latin typeface="华文宋体" panose="02010600040101010101" charset="-122"/>
                <a:ea typeface="华文宋体" panose="02010600040101010101" charset="-122"/>
              </a:rPr>
              <a:t>（</a:t>
            </a:r>
            <a:r>
              <a:rPr lang="en-US" altLang="zh-CN" b="1" dirty="0">
                <a:solidFill>
                  <a:srgbClr val="000066"/>
                </a:solidFill>
                <a:latin typeface="华文宋体" panose="02010600040101010101" charset="-122"/>
                <a:ea typeface="华文宋体" panose="02010600040101010101" charset="-122"/>
              </a:rPr>
              <a:t>2</a:t>
            </a:r>
            <a:r>
              <a:rPr lang="zh-CN" altLang="en-US" b="1" dirty="0">
                <a:solidFill>
                  <a:srgbClr val="000066"/>
                </a:solidFill>
                <a:latin typeface="华文宋体" panose="02010600040101010101" charset="-122"/>
                <a:ea typeface="华文宋体" panose="02010600040101010101" charset="-122"/>
              </a:rPr>
              <a:t>）标志寄存器 </a:t>
            </a:r>
            <a:r>
              <a:rPr lang="en-US" altLang="zh-CN" b="1" dirty="0">
                <a:solidFill>
                  <a:srgbClr val="000066"/>
                </a:solidFill>
                <a:latin typeface="华文宋体" panose="02010600040101010101" charset="-122"/>
                <a:ea typeface="华文宋体" panose="02010600040101010101" charset="-122"/>
              </a:rPr>
              <a:t>( FLAGS / PSW : Program Status Word</a:t>
            </a:r>
            <a:r>
              <a:rPr lang="zh-CN" altLang="en-US" b="1" dirty="0">
                <a:solidFill>
                  <a:srgbClr val="000066"/>
                </a:solidFill>
                <a:latin typeface="华文宋体" panose="02010600040101010101" charset="-122"/>
                <a:ea typeface="华文宋体" panose="02010600040101010101" charset="-122"/>
              </a:rPr>
              <a:t>）</a:t>
            </a:r>
          </a:p>
        </p:txBody>
      </p:sp>
      <p:grpSp>
        <p:nvGrpSpPr>
          <p:cNvPr id="77832" name="组合 77831"/>
          <p:cNvGrpSpPr/>
          <p:nvPr/>
        </p:nvGrpSpPr>
        <p:grpSpPr>
          <a:xfrm>
            <a:off x="995363" y="1838325"/>
            <a:ext cx="7315200" cy="409575"/>
            <a:chOff x="192" y="2256"/>
            <a:chExt cx="5376" cy="258"/>
          </a:xfrm>
        </p:grpSpPr>
        <p:sp>
          <p:nvSpPr>
            <p:cNvPr id="77833" name="文本框 77832"/>
            <p:cNvSpPr txBox="1"/>
            <p:nvPr/>
          </p:nvSpPr>
          <p:spPr>
            <a:xfrm>
              <a:off x="192"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4" name="文本框 77833"/>
            <p:cNvSpPr txBox="1"/>
            <p:nvPr/>
          </p:nvSpPr>
          <p:spPr>
            <a:xfrm>
              <a:off x="528"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5" name="文本框 77834"/>
            <p:cNvSpPr txBox="1"/>
            <p:nvPr/>
          </p:nvSpPr>
          <p:spPr>
            <a:xfrm>
              <a:off x="864"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6" name="文本框 77835"/>
            <p:cNvSpPr txBox="1"/>
            <p:nvPr/>
          </p:nvSpPr>
          <p:spPr>
            <a:xfrm>
              <a:off x="1200"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7" name="文本框 77836"/>
            <p:cNvSpPr txBox="1"/>
            <p:nvPr/>
          </p:nvSpPr>
          <p:spPr>
            <a:xfrm>
              <a:off x="1536"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8" name="文本框 77837"/>
            <p:cNvSpPr txBox="1"/>
            <p:nvPr/>
          </p:nvSpPr>
          <p:spPr>
            <a:xfrm>
              <a:off x="1872"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9" name="文本框 77838"/>
            <p:cNvSpPr txBox="1"/>
            <p:nvPr/>
          </p:nvSpPr>
          <p:spPr>
            <a:xfrm>
              <a:off x="2208"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0" name="文本框 77839"/>
            <p:cNvSpPr txBox="1"/>
            <p:nvPr/>
          </p:nvSpPr>
          <p:spPr>
            <a:xfrm>
              <a:off x="2544"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grpSp>
          <p:nvGrpSpPr>
            <p:cNvPr id="77841" name="组合 77840"/>
            <p:cNvGrpSpPr/>
            <p:nvPr/>
          </p:nvGrpSpPr>
          <p:grpSpPr>
            <a:xfrm>
              <a:off x="2880" y="2256"/>
              <a:ext cx="2688" cy="258"/>
              <a:chOff x="1200" y="2352"/>
              <a:chExt cx="2688" cy="258"/>
            </a:xfrm>
          </p:grpSpPr>
          <p:sp>
            <p:nvSpPr>
              <p:cNvPr id="77842" name="文本框 77841"/>
              <p:cNvSpPr txBox="1"/>
              <p:nvPr/>
            </p:nvSpPr>
            <p:spPr>
              <a:xfrm>
                <a:off x="1200"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3" name="文本框 77842"/>
              <p:cNvSpPr txBox="1"/>
              <p:nvPr/>
            </p:nvSpPr>
            <p:spPr>
              <a:xfrm>
                <a:off x="1536"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4" name="文本框 77843"/>
              <p:cNvSpPr txBox="1"/>
              <p:nvPr/>
            </p:nvSpPr>
            <p:spPr>
              <a:xfrm>
                <a:off x="1872"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5" name="文本框 77844"/>
              <p:cNvSpPr txBox="1"/>
              <p:nvPr/>
            </p:nvSpPr>
            <p:spPr>
              <a:xfrm>
                <a:off x="2208"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6" name="文本框 77845"/>
              <p:cNvSpPr txBox="1"/>
              <p:nvPr/>
            </p:nvSpPr>
            <p:spPr>
              <a:xfrm>
                <a:off x="2544"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7" name="文本框 77846"/>
              <p:cNvSpPr txBox="1"/>
              <p:nvPr/>
            </p:nvSpPr>
            <p:spPr>
              <a:xfrm>
                <a:off x="2880"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8" name="文本框 77847"/>
              <p:cNvSpPr txBox="1"/>
              <p:nvPr/>
            </p:nvSpPr>
            <p:spPr>
              <a:xfrm>
                <a:off x="3216"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9" name="文本框 77848"/>
              <p:cNvSpPr txBox="1"/>
              <p:nvPr/>
            </p:nvSpPr>
            <p:spPr>
              <a:xfrm>
                <a:off x="3552"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grpSp>
      </p:grpSp>
      <p:sp>
        <p:nvSpPr>
          <p:cNvPr id="77850" name="文本框 77849"/>
          <p:cNvSpPr txBox="1"/>
          <p:nvPr/>
        </p:nvSpPr>
        <p:spPr>
          <a:xfrm>
            <a:off x="919163" y="1533525"/>
            <a:ext cx="7391400" cy="336550"/>
          </a:xfrm>
          <a:prstGeom prst="rect">
            <a:avLst/>
          </a:prstGeom>
          <a:noFill/>
          <a:ln w="12700">
            <a:noFill/>
          </a:ln>
        </p:spPr>
        <p:txBody>
          <a:bodyPr>
            <a:spAutoFit/>
          </a:bodyPr>
          <a:lstStyle/>
          <a:p>
            <a:pPr eaLnBrk="0" hangingPunct="0"/>
            <a:r>
              <a:rPr lang="en-US" altLang="zh-CN" sz="1600" b="1" dirty="0">
                <a:latin typeface="Times New Roman" panose="02020603050405020304" pitchFamily="18" charset="0"/>
              </a:rPr>
              <a:t>  </a:t>
            </a:r>
            <a:r>
              <a:rPr lang="en-US" altLang="zh-CN" sz="1600" b="1">
                <a:latin typeface="Times New Roman" panose="02020603050405020304" pitchFamily="18" charset="0"/>
              </a:rPr>
              <a:t>15     14     13     12     11     10      9       8        7       6       5       4       3      2       1       0</a:t>
            </a:r>
          </a:p>
        </p:txBody>
      </p:sp>
      <p:sp>
        <p:nvSpPr>
          <p:cNvPr id="77851" name="矩形 77850"/>
          <p:cNvSpPr/>
          <p:nvPr/>
        </p:nvSpPr>
        <p:spPr>
          <a:xfrm>
            <a:off x="1826096" y="2370363"/>
            <a:ext cx="5410200" cy="2246769"/>
          </a:xfrm>
          <a:prstGeom prst="rect">
            <a:avLst/>
          </a:prstGeom>
          <a:noFill/>
          <a:ln w="12700">
            <a:noFill/>
          </a:ln>
        </p:spPr>
        <p:txBody>
          <a:bodyPr>
            <a:spAutoFit/>
          </a:bodyPr>
          <a:lstStyle/>
          <a:p>
            <a:pPr eaLnBrk="0" hangingPunct="0"/>
            <a:r>
              <a:rPr lang="zh-CN" altLang="en-US" sz="2000" b="0" dirty="0">
                <a:solidFill>
                  <a:srgbClr val="CC0000"/>
                </a:solidFill>
                <a:latin typeface="华文宋体" panose="02010600040101010101" charset="-122"/>
                <a:ea typeface="华文宋体" panose="02010600040101010101" charset="-122"/>
              </a:rPr>
              <a:t>状态标志：                              控制标志：</a:t>
            </a:r>
          </a:p>
          <a:p>
            <a:pPr eaLnBrk="0" hangingPunct="0"/>
            <a:r>
              <a:rPr lang="en-US" altLang="zh-CN" sz="2000" b="0" dirty="0">
                <a:latin typeface="华文宋体" panose="02010600040101010101" charset="-122"/>
                <a:ea typeface="华文宋体" panose="02010600040101010101" charset="-122"/>
              </a:rPr>
              <a:t>OF  </a:t>
            </a:r>
            <a:r>
              <a:rPr lang="zh-CN" altLang="en-US" sz="2000" b="0" dirty="0">
                <a:latin typeface="华文宋体" panose="02010600040101010101" charset="-122"/>
                <a:ea typeface="华文宋体" panose="02010600040101010101" charset="-122"/>
              </a:rPr>
              <a:t>溢出标志                            </a:t>
            </a:r>
            <a:r>
              <a:rPr lang="en-US" altLang="zh-CN" sz="2000" b="0" dirty="0">
                <a:latin typeface="华文宋体" panose="02010600040101010101" charset="-122"/>
                <a:ea typeface="华文宋体" panose="02010600040101010101" charset="-122"/>
              </a:rPr>
              <a:t>DF   </a:t>
            </a:r>
            <a:r>
              <a:rPr lang="zh-CN" altLang="en-US" sz="2000" b="0" dirty="0">
                <a:latin typeface="华文宋体" panose="02010600040101010101" charset="-122"/>
                <a:ea typeface="华文宋体" panose="02010600040101010101" charset="-122"/>
              </a:rPr>
              <a:t>方向标志 </a:t>
            </a:r>
          </a:p>
          <a:p>
            <a:pPr eaLnBrk="0" hangingPunct="0"/>
            <a:r>
              <a:rPr lang="en-US" altLang="zh-CN" sz="2000" b="0" dirty="0">
                <a:latin typeface="华文宋体" panose="02010600040101010101" charset="-122"/>
                <a:ea typeface="华文宋体" panose="02010600040101010101" charset="-122"/>
              </a:rPr>
              <a:t>SF  </a:t>
            </a:r>
            <a:r>
              <a:rPr lang="zh-CN" altLang="en-US" sz="2000" b="0" dirty="0">
                <a:latin typeface="华文宋体" panose="02010600040101010101" charset="-122"/>
                <a:ea typeface="华文宋体" panose="02010600040101010101" charset="-122"/>
              </a:rPr>
              <a:t>符号标志                             </a:t>
            </a:r>
            <a:r>
              <a:rPr lang="en-US" altLang="zh-CN" sz="2000" b="0" dirty="0">
                <a:latin typeface="华文宋体" panose="02010600040101010101" charset="-122"/>
                <a:ea typeface="华文宋体" panose="02010600040101010101" charset="-122"/>
              </a:rPr>
              <a:t>I F   </a:t>
            </a:r>
            <a:r>
              <a:rPr lang="zh-CN" altLang="en-US" sz="2000" b="0" dirty="0">
                <a:latin typeface="华文宋体" panose="02010600040101010101" charset="-122"/>
                <a:ea typeface="华文宋体" panose="02010600040101010101" charset="-122"/>
              </a:rPr>
              <a:t>中断标志</a:t>
            </a:r>
          </a:p>
          <a:p>
            <a:pPr eaLnBrk="0" hangingPunct="0"/>
            <a:r>
              <a:rPr lang="en-US" altLang="zh-CN" sz="2000" b="0" dirty="0">
                <a:latin typeface="华文宋体" panose="02010600040101010101" charset="-122"/>
                <a:ea typeface="华文宋体" panose="02010600040101010101" charset="-122"/>
              </a:rPr>
              <a:t>ZF  </a:t>
            </a:r>
            <a:r>
              <a:rPr lang="zh-CN" altLang="en-US" sz="2000" b="0" dirty="0">
                <a:latin typeface="华文宋体" panose="02010600040101010101" charset="-122"/>
                <a:ea typeface="华文宋体" panose="02010600040101010101" charset="-122"/>
              </a:rPr>
              <a:t>零标志                                </a:t>
            </a:r>
            <a:r>
              <a:rPr lang="en-US" altLang="zh-CN" sz="2000" b="0" dirty="0">
                <a:latin typeface="华文宋体" panose="02010600040101010101" charset="-122"/>
                <a:ea typeface="华文宋体" panose="02010600040101010101" charset="-122"/>
              </a:rPr>
              <a:t>TF   </a:t>
            </a:r>
            <a:r>
              <a:rPr lang="zh-CN" altLang="en-US" sz="2000" b="0" dirty="0">
                <a:latin typeface="华文宋体" panose="02010600040101010101" charset="-122"/>
                <a:ea typeface="华文宋体" panose="02010600040101010101" charset="-122"/>
              </a:rPr>
              <a:t>陷阱标志</a:t>
            </a:r>
          </a:p>
          <a:p>
            <a:pPr eaLnBrk="0" hangingPunct="0"/>
            <a:r>
              <a:rPr lang="en-US" altLang="zh-CN" sz="2000" b="0" dirty="0">
                <a:latin typeface="华文宋体" panose="02010600040101010101" charset="-122"/>
                <a:ea typeface="华文宋体" panose="02010600040101010101" charset="-122"/>
              </a:rPr>
              <a:t>AF  </a:t>
            </a:r>
            <a:r>
              <a:rPr lang="zh-CN" altLang="en-US" sz="2000" b="0" dirty="0">
                <a:latin typeface="华文宋体" panose="02010600040101010101" charset="-122"/>
                <a:ea typeface="华文宋体" panose="02010600040101010101" charset="-122"/>
              </a:rPr>
              <a:t>辅助进位标志</a:t>
            </a:r>
          </a:p>
          <a:p>
            <a:pPr eaLnBrk="0" hangingPunct="0"/>
            <a:r>
              <a:rPr lang="en-US" altLang="zh-CN" sz="2000" b="0" dirty="0">
                <a:latin typeface="华文宋体" panose="02010600040101010101" charset="-122"/>
                <a:ea typeface="华文宋体" panose="02010600040101010101" charset="-122"/>
              </a:rPr>
              <a:t>PF  </a:t>
            </a:r>
            <a:r>
              <a:rPr lang="zh-CN" altLang="en-US" sz="2000" b="0" dirty="0">
                <a:latin typeface="华文宋体" panose="02010600040101010101" charset="-122"/>
                <a:ea typeface="华文宋体" panose="02010600040101010101" charset="-122"/>
              </a:rPr>
              <a:t>奇偶标志 </a:t>
            </a:r>
          </a:p>
          <a:p>
            <a:pPr eaLnBrk="0" hangingPunct="0"/>
            <a:r>
              <a:rPr lang="en-US" altLang="zh-CN" sz="2000" b="0" dirty="0">
                <a:latin typeface="华文宋体" panose="02010600040101010101" charset="-122"/>
                <a:ea typeface="华文宋体" panose="02010600040101010101" charset="-122"/>
              </a:rPr>
              <a:t>CF  </a:t>
            </a:r>
            <a:r>
              <a:rPr lang="zh-CN" altLang="en-US" sz="2000" b="0" dirty="0">
                <a:latin typeface="华文宋体" panose="02010600040101010101" charset="-122"/>
                <a:ea typeface="华文宋体" panose="02010600040101010101" charset="-122"/>
              </a:rPr>
              <a:t>进位标志</a:t>
            </a:r>
          </a:p>
        </p:txBody>
      </p:sp>
      <p:sp>
        <p:nvSpPr>
          <p:cNvPr id="77852" name="文本框 77851"/>
          <p:cNvSpPr txBox="1"/>
          <p:nvPr/>
        </p:nvSpPr>
        <p:spPr>
          <a:xfrm>
            <a:off x="2857636" y="1880828"/>
            <a:ext cx="5638800" cy="336550"/>
          </a:xfrm>
          <a:prstGeom prst="rect">
            <a:avLst/>
          </a:prstGeom>
          <a:noFill/>
          <a:ln w="12700">
            <a:noFill/>
          </a:ln>
        </p:spPr>
        <p:txBody>
          <a:bodyPr>
            <a:spAutoFit/>
          </a:bodyPr>
          <a:lstStyle/>
          <a:p>
            <a:pPr eaLnBrk="0" hangingPunct="0"/>
            <a:r>
              <a:rPr lang="en-US" altLang="zh-CN" sz="1600" b="1" dirty="0">
                <a:latin typeface="Times New Roman" panose="02020603050405020304" pitchFamily="18" charset="0"/>
              </a:rPr>
              <a:t>OF    </a:t>
            </a:r>
            <a:r>
              <a:rPr lang="en-US" altLang="zh-CN" sz="1600" b="1" dirty="0">
                <a:solidFill>
                  <a:srgbClr val="FF0000"/>
                </a:solidFill>
                <a:latin typeface="Times New Roman" panose="02020603050405020304" pitchFamily="18" charset="0"/>
              </a:rPr>
              <a:t>DF    IF    TF     </a:t>
            </a:r>
            <a:r>
              <a:rPr lang="en-US" altLang="zh-CN" sz="1600" b="1" dirty="0">
                <a:latin typeface="Times New Roman" panose="02020603050405020304" pitchFamily="18" charset="0"/>
              </a:rPr>
              <a:t>SF    ZF            AF             PF             CF</a:t>
            </a:r>
          </a:p>
        </p:txBody>
      </p:sp>
      <p:sp>
        <p:nvSpPr>
          <p:cNvPr id="77853" name="矩形 77852"/>
          <p:cNvSpPr/>
          <p:nvPr/>
        </p:nvSpPr>
        <p:spPr>
          <a:xfrm>
            <a:off x="610835" y="4750112"/>
            <a:ext cx="8084256" cy="1785104"/>
          </a:xfrm>
          <a:prstGeom prst="rect">
            <a:avLst/>
          </a:prstGeom>
          <a:noFill/>
          <a:ln w="9525">
            <a:noFill/>
          </a:ln>
        </p:spPr>
        <p:txBody>
          <a:bodyPr wrap="square">
            <a:spAutoFit/>
          </a:bodyPr>
          <a:lstStyle/>
          <a:p>
            <a:pPr eaLnBrk="0" hangingPunct="0">
              <a:spcBef>
                <a:spcPts val="600"/>
              </a:spcBef>
            </a:pPr>
            <a:r>
              <a:rPr lang="zh-CN" altLang="en-US" sz="2000" b="0" dirty="0">
                <a:latin typeface="华文宋体" panose="02010600040101010101" charset="-122"/>
                <a:ea typeface="华文宋体" panose="02010600040101010101" charset="-122"/>
              </a:rPr>
              <a:t>注：指令的执行与标志有很大关系。</a:t>
            </a:r>
          </a:p>
          <a:p>
            <a:pPr eaLnBrk="0" hangingPunct="0">
              <a:spcBef>
                <a:spcPts val="600"/>
              </a:spcBef>
            </a:pPr>
            <a:r>
              <a:rPr lang="zh-CN" altLang="en-US" sz="2000" b="0" dirty="0">
                <a:solidFill>
                  <a:srgbClr val="FF3300"/>
                </a:solidFill>
                <a:latin typeface="华文宋体" panose="02010600040101010101" charset="-122"/>
                <a:ea typeface="华文宋体" panose="02010600040101010101" charset="-122"/>
              </a:rPr>
              <a:t>状态标志：</a:t>
            </a:r>
            <a:r>
              <a:rPr lang="zh-CN" altLang="en-US" sz="2000" b="0" dirty="0">
                <a:latin typeface="华文宋体" panose="02010600040101010101" charset="-122"/>
                <a:ea typeface="华文宋体" panose="02010600040101010101" charset="-122"/>
              </a:rPr>
              <a:t>用来记录程序运行结果的状态信息，许多指令的执行都将相应地设置它。</a:t>
            </a:r>
          </a:p>
          <a:p>
            <a:pPr eaLnBrk="0" hangingPunct="0">
              <a:spcBef>
                <a:spcPts val="600"/>
              </a:spcBef>
            </a:pPr>
            <a:r>
              <a:rPr lang="zh-CN" altLang="en-US" sz="2000" b="0" dirty="0">
                <a:solidFill>
                  <a:srgbClr val="FF3300"/>
                </a:solidFill>
                <a:latin typeface="华文宋体" panose="02010600040101010101" charset="-122"/>
                <a:ea typeface="华文宋体" panose="02010600040101010101" charset="-122"/>
              </a:rPr>
              <a:t>控制标志：</a:t>
            </a:r>
            <a:r>
              <a:rPr lang="zh-CN" altLang="en-US" sz="2000" b="0" dirty="0">
                <a:latin typeface="华文宋体" panose="02010600040101010101" charset="-122"/>
                <a:ea typeface="华文宋体" panose="02010600040101010101" charset="-122"/>
              </a:rPr>
              <a:t>可由程序根据需要用指令设置，用于控制处理器执行指令的方式。</a:t>
            </a:r>
          </a:p>
        </p:txBody>
      </p:sp>
      <p:sp>
        <p:nvSpPr>
          <p:cNvPr id="77854" name="直接连接符 77853"/>
          <p:cNvSpPr/>
          <p:nvPr/>
        </p:nvSpPr>
        <p:spPr>
          <a:xfrm>
            <a:off x="1676400" y="5486400"/>
            <a:ext cx="838200" cy="0"/>
          </a:xfrm>
          <a:prstGeom prst="line">
            <a:avLst/>
          </a:prstGeom>
          <a:ln w="9525" cap="flat" cmpd="sng">
            <a:solidFill>
              <a:schemeClr val="bg1"/>
            </a:solidFill>
            <a:prstDash val="solid"/>
            <a:miter/>
            <a:headEnd type="none" w="med" len="med"/>
            <a:tailEnd type="none" w="med" len="med"/>
          </a:ln>
        </p:spPr>
      </p:sp>
      <p:sp>
        <p:nvSpPr>
          <p:cNvPr id="77855" name="直接连接符 77854"/>
          <p:cNvSpPr/>
          <p:nvPr/>
        </p:nvSpPr>
        <p:spPr>
          <a:xfrm>
            <a:off x="1676400" y="6096000"/>
            <a:ext cx="838200" cy="0"/>
          </a:xfrm>
          <a:prstGeom prst="line">
            <a:avLst/>
          </a:prstGeom>
          <a:ln w="9525" cap="flat" cmpd="sng">
            <a:solidFill>
              <a:schemeClr val="bg1"/>
            </a:solidFill>
            <a:prstDash val="solid"/>
            <a:miter/>
            <a:headEnd type="none" w="med" len="med"/>
            <a:tailEnd type="none" w="med" len="med"/>
          </a:ln>
        </p:spPr>
      </p:sp>
      <p:sp>
        <p:nvSpPr>
          <p:cNvPr id="32"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文本框 118789"/>
          <p:cNvSpPr txBox="1"/>
          <p:nvPr/>
        </p:nvSpPr>
        <p:spPr>
          <a:xfrm>
            <a:off x="457200" y="1088740"/>
            <a:ext cx="8382000" cy="5324535"/>
          </a:xfrm>
          <a:prstGeom prst="rect">
            <a:avLst/>
          </a:prstGeom>
          <a:noFill/>
          <a:ln w="9525">
            <a:noFill/>
          </a:ln>
        </p:spPr>
        <p:txBody>
          <a:bodyPr>
            <a:spAutoFit/>
          </a:bodyPr>
          <a:lstStyle/>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进位标志</a:t>
            </a:r>
            <a:r>
              <a:rPr lang="en-US" altLang="zh-CN" sz="2000" dirty="0">
                <a:solidFill>
                  <a:schemeClr val="accent2"/>
                </a:solidFill>
                <a:latin typeface="华文宋体" panose="02010600040101010101" charset="-122"/>
                <a:ea typeface="华文宋体" panose="02010600040101010101" charset="-122"/>
              </a:rPr>
              <a:t>CF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Carry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1" dirty="0">
                <a:solidFill>
                  <a:srgbClr val="FF3300"/>
                </a:solidFill>
                <a:latin typeface="华文宋体" panose="02010600040101010101" charset="-122"/>
                <a:ea typeface="华文宋体" panose="02010600040101010101" charset="-122"/>
              </a:rPr>
              <a:t>当运算结果的最高位（</a:t>
            </a:r>
            <a:r>
              <a:rPr lang="zh-CN" altLang="en-US" sz="2000" dirty="0">
                <a:solidFill>
                  <a:srgbClr val="FF3300"/>
                </a:solidFill>
                <a:latin typeface="华文宋体" panose="02010600040101010101" charset="-122"/>
                <a:ea typeface="华文宋体" panose="02010600040101010101" charset="-122"/>
              </a:rPr>
              <a:t>第</a:t>
            </a:r>
            <a:r>
              <a:rPr lang="en-US" altLang="zh-CN" sz="2000" dirty="0">
                <a:solidFill>
                  <a:srgbClr val="FF3300"/>
                </a:solidFill>
                <a:latin typeface="华文宋体" panose="02010600040101010101" charset="-122"/>
                <a:ea typeface="华文宋体" panose="02010600040101010101" charset="-122"/>
              </a:rPr>
              <a:t>7</a:t>
            </a:r>
            <a:r>
              <a:rPr lang="zh-CN" altLang="en-US" sz="2000" dirty="0">
                <a:solidFill>
                  <a:srgbClr val="FF3300"/>
                </a:solidFill>
                <a:latin typeface="华文宋体" panose="02010600040101010101" charset="-122"/>
                <a:ea typeface="华文宋体" panose="02010600040101010101" charset="-122"/>
              </a:rPr>
              <a:t>或</a:t>
            </a:r>
            <a:r>
              <a:rPr lang="en-US" altLang="zh-CN" sz="2000" dirty="0">
                <a:solidFill>
                  <a:srgbClr val="FF3300"/>
                </a:solidFill>
                <a:latin typeface="华文宋体" panose="02010600040101010101" charset="-122"/>
                <a:ea typeface="华文宋体" panose="02010600040101010101" charset="-122"/>
              </a:rPr>
              <a:t>15</a:t>
            </a:r>
            <a:r>
              <a:rPr lang="zh-CN" altLang="en-US" sz="2000" dirty="0">
                <a:solidFill>
                  <a:srgbClr val="FF3300"/>
                </a:solidFill>
                <a:latin typeface="华文宋体" panose="02010600040101010101" charset="-122"/>
                <a:ea typeface="华文宋体" panose="02010600040101010101" charset="-122"/>
              </a:rPr>
              <a:t>位</a:t>
            </a:r>
            <a:r>
              <a:rPr lang="zh-CN" altLang="en-US" sz="2000" b="1" dirty="0">
                <a:solidFill>
                  <a:srgbClr val="FF3300"/>
                </a:solidFill>
                <a:latin typeface="华文宋体" panose="02010600040101010101" charset="-122"/>
                <a:ea typeface="华文宋体" panose="02010600040101010101" charset="-122"/>
              </a:rPr>
              <a:t>）有进位（加法）或借位（减法）时，进位标志置</a:t>
            </a:r>
            <a:r>
              <a:rPr lang="en-US" altLang="zh-CN" sz="2000" b="1" dirty="0">
                <a:solidFill>
                  <a:srgbClr val="FF3300"/>
                </a:solidFill>
                <a:latin typeface="华文宋体" panose="02010600040101010101" charset="-122"/>
                <a:ea typeface="华文宋体" panose="02010600040101010101" charset="-122"/>
              </a:rPr>
              <a:t>1</a:t>
            </a:r>
            <a:r>
              <a:rPr lang="zh-CN" altLang="en-US" sz="2000" b="1" dirty="0">
                <a:solidFill>
                  <a:srgbClr val="FF3300"/>
                </a:solidFill>
                <a:latin typeface="华文宋体" panose="02010600040101010101" charset="-122"/>
                <a:ea typeface="华文宋体" panose="02010600040101010101" charset="-122"/>
              </a:rPr>
              <a:t>，即</a:t>
            </a:r>
            <a:r>
              <a:rPr lang="en-US" altLang="zh-CN" sz="2000" b="1" dirty="0">
                <a:solidFill>
                  <a:srgbClr val="FF3300"/>
                </a:solidFill>
                <a:latin typeface="华文宋体" panose="02010600040101010101" charset="-122"/>
                <a:ea typeface="华文宋体" panose="02010600040101010101" charset="-122"/>
              </a:rPr>
              <a:t>CF = 1</a:t>
            </a:r>
            <a:r>
              <a:rPr lang="zh-CN" altLang="en-US" sz="2000" b="1" dirty="0">
                <a:solidFill>
                  <a:srgbClr val="FF3300"/>
                </a:solidFill>
                <a:latin typeface="华文宋体" panose="02010600040101010101" charset="-122"/>
                <a:ea typeface="华文宋体" panose="02010600040101010101" charset="-122"/>
              </a:rPr>
              <a:t>；否则</a:t>
            </a:r>
            <a:r>
              <a:rPr lang="en-US" altLang="zh-CN" sz="2000" b="1" dirty="0">
                <a:solidFill>
                  <a:srgbClr val="FF3300"/>
                </a:solidFill>
                <a:latin typeface="华文宋体" panose="02010600040101010101" charset="-122"/>
                <a:ea typeface="华文宋体" panose="02010600040101010101" charset="-122"/>
              </a:rPr>
              <a:t>CF = 0</a:t>
            </a:r>
            <a:r>
              <a:rPr lang="zh-CN" altLang="en-US" sz="2000" b="1" dirty="0">
                <a:solidFill>
                  <a:srgbClr val="FF3300"/>
                </a:solidFill>
                <a:latin typeface="华文宋体" panose="02010600040101010101" charset="-122"/>
                <a:ea typeface="华文宋体" panose="02010600040101010101" charset="-122"/>
              </a:rPr>
              <a:t>。</a:t>
            </a:r>
          </a:p>
          <a:p>
            <a:pPr lvl="1" eaLnBrk="0" hangingPunct="0">
              <a:spcBef>
                <a:spcPts val="600"/>
              </a:spcBef>
            </a:pPr>
            <a:r>
              <a:rPr lang="en-US" altLang="zh-CN" sz="2000" b="1" dirty="0">
                <a:latin typeface="华文宋体" panose="02010600040101010101" charset="-122"/>
                <a:ea typeface="华文宋体" panose="02010600040101010101" charset="-122"/>
              </a:rPr>
              <a:t>3AH + 7CH</a:t>
            </a:r>
            <a:r>
              <a:rPr lang="zh-CN" altLang="en-US" sz="2000" b="1" dirty="0" smtClean="0">
                <a:latin typeface="华文宋体" panose="02010600040101010101" charset="-122"/>
                <a:ea typeface="华文宋体" panose="02010600040101010101" charset="-122"/>
              </a:rPr>
              <a:t>＝</a:t>
            </a:r>
            <a:r>
              <a:rPr lang="en-US" altLang="zh-CN" sz="2000" b="1" dirty="0" smtClean="0">
                <a:latin typeface="华文宋体" panose="02010600040101010101" charset="-122"/>
                <a:ea typeface="华文宋体" panose="02010600040101010101" charset="-122"/>
              </a:rPr>
              <a:t>0B6H</a:t>
            </a:r>
            <a:r>
              <a:rPr lang="zh-CN" altLang="en-US" sz="2000" b="1" dirty="0">
                <a:latin typeface="华文宋体" panose="02010600040101010101" charset="-122"/>
                <a:ea typeface="华文宋体" panose="02010600040101010101" charset="-122"/>
              </a:rPr>
              <a:t>，没有进位：</a:t>
            </a:r>
            <a:r>
              <a:rPr lang="en-US" altLang="zh-CN" sz="2000" b="1" dirty="0">
                <a:latin typeface="华文宋体" panose="02010600040101010101" charset="-122"/>
                <a:ea typeface="华文宋体" panose="02010600040101010101" charset="-122"/>
              </a:rPr>
              <a:t>CF = 0</a:t>
            </a:r>
          </a:p>
          <a:p>
            <a:pPr lvl="1" eaLnBrk="0" hangingPunct="0">
              <a:spcBef>
                <a:spcPts val="600"/>
              </a:spcBef>
            </a:pPr>
            <a:r>
              <a:rPr lang="en-US" altLang="zh-CN" sz="2000" b="1" dirty="0" smtClean="0">
                <a:latin typeface="华文宋体" panose="02010600040101010101" charset="-122"/>
                <a:ea typeface="华文宋体" panose="02010600040101010101" charset="-122"/>
              </a:rPr>
              <a:t>0AAH </a:t>
            </a:r>
            <a:r>
              <a:rPr lang="en-US" altLang="zh-CN" sz="2000" b="1" dirty="0">
                <a:latin typeface="华文宋体" panose="02010600040101010101" charset="-122"/>
                <a:ea typeface="华文宋体" panose="02010600040101010101" charset="-122"/>
              </a:rPr>
              <a:t>+ 7CH</a:t>
            </a:r>
            <a:r>
              <a:rPr lang="zh-CN" altLang="en-US" sz="2000" b="1" dirty="0">
                <a:latin typeface="华文宋体" panose="02010600040101010101" charset="-122"/>
                <a:ea typeface="华文宋体" panose="02010600040101010101" charset="-122"/>
              </a:rPr>
              <a:t>＝（</a:t>
            </a:r>
            <a:r>
              <a:rPr lang="en-US" altLang="zh-CN" sz="2000" b="1" dirty="0">
                <a:latin typeface="华文宋体" panose="02010600040101010101" charset="-122"/>
                <a:ea typeface="华文宋体" panose="02010600040101010101" charset="-122"/>
              </a:rPr>
              <a:t>1</a:t>
            </a:r>
            <a:r>
              <a:rPr lang="zh-CN" altLang="en-US" sz="2000" b="1" dirty="0">
                <a:latin typeface="华文宋体" panose="02010600040101010101" charset="-122"/>
                <a:ea typeface="华文宋体" panose="02010600040101010101" charset="-122"/>
              </a:rPr>
              <a:t>）</a:t>
            </a:r>
            <a:r>
              <a:rPr lang="en-US" altLang="zh-CN" sz="2000" b="1" dirty="0">
                <a:latin typeface="华文宋体" panose="02010600040101010101" charset="-122"/>
                <a:ea typeface="华文宋体" panose="02010600040101010101" charset="-122"/>
              </a:rPr>
              <a:t>26H</a:t>
            </a:r>
            <a:r>
              <a:rPr lang="zh-CN" altLang="en-US" sz="2000" b="1" dirty="0">
                <a:latin typeface="华文宋体" panose="02010600040101010101" charset="-122"/>
                <a:ea typeface="华文宋体" panose="02010600040101010101" charset="-122"/>
              </a:rPr>
              <a:t>，有进位：</a:t>
            </a:r>
            <a:r>
              <a:rPr lang="en-US" altLang="zh-CN" sz="2000" b="1" dirty="0">
                <a:latin typeface="华文宋体" panose="02010600040101010101" charset="-122"/>
                <a:ea typeface="华文宋体" panose="02010600040101010101" charset="-122"/>
              </a:rPr>
              <a:t>CF = 1</a:t>
            </a: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使用场合：多字节运算，</a:t>
            </a:r>
            <a:r>
              <a:rPr lang="zh-CN" altLang="en-US" sz="2000" dirty="0">
                <a:solidFill>
                  <a:srgbClr val="3333FF"/>
                </a:solidFill>
                <a:latin typeface="华文宋体" panose="02010600040101010101" charset="-122"/>
                <a:ea typeface="华文宋体" panose="02010600040101010101" charset="-122"/>
              </a:rPr>
              <a:t>无符号数</a:t>
            </a:r>
            <a:r>
              <a:rPr lang="zh-CN" altLang="en-US" sz="2000" dirty="0">
                <a:solidFill>
                  <a:schemeClr val="accent2"/>
                </a:solidFill>
                <a:latin typeface="华文宋体" panose="02010600040101010101" charset="-122"/>
                <a:ea typeface="华文宋体" panose="02010600040101010101" charset="-122"/>
              </a:rPr>
              <a:t>比较大小和移位操作时，用到该标志。</a:t>
            </a:r>
            <a:endParaRPr lang="en-US" altLang="zh-CN" sz="2000" dirty="0">
              <a:solidFill>
                <a:schemeClr val="accent2"/>
              </a:solidFill>
              <a:latin typeface="华文宋体" panose="02010600040101010101" charset="-122"/>
              <a:ea typeface="华文宋体" panose="02010600040101010101" charset="-122"/>
            </a:endParaRP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零标志</a:t>
            </a:r>
            <a:r>
              <a:rPr lang="en-US" altLang="zh-CN" sz="2000" dirty="0">
                <a:solidFill>
                  <a:schemeClr val="accent2"/>
                </a:solidFill>
                <a:latin typeface="华文宋体" panose="02010600040101010101" charset="-122"/>
                <a:ea typeface="华文宋体" panose="02010600040101010101" charset="-122"/>
              </a:rPr>
              <a:t>ZF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Zero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buClr>
                <a:schemeClr val="folHlink"/>
              </a:buClr>
              <a:buSzPct val="100000"/>
              <a:buFont typeface="Wingdings" panose="05000000000000000000" pitchFamily="2" charset="2"/>
              <a:buChar char="n"/>
            </a:pPr>
            <a:r>
              <a:rPr lang="zh-CN" altLang="en-US" sz="2000" dirty="0">
                <a:solidFill>
                  <a:srgbClr val="FF3300"/>
                </a:solidFill>
                <a:latin typeface="华文宋体" panose="02010600040101010101" charset="-122"/>
                <a:ea typeface="华文宋体" panose="02010600040101010101" charset="-122"/>
              </a:rPr>
              <a:t>若运算结果为</a:t>
            </a:r>
            <a:r>
              <a:rPr lang="en-US" altLang="zh-CN" sz="2000" dirty="0">
                <a:solidFill>
                  <a:srgbClr val="FF3300"/>
                </a:solidFill>
                <a:latin typeface="华文宋体" panose="02010600040101010101" charset="-122"/>
                <a:ea typeface="华文宋体" panose="02010600040101010101" charset="-122"/>
              </a:rPr>
              <a:t>0</a:t>
            </a:r>
            <a:r>
              <a:rPr lang="zh-CN" altLang="en-US" sz="2000" dirty="0">
                <a:solidFill>
                  <a:srgbClr val="FF3300"/>
                </a:solidFill>
                <a:latin typeface="华文宋体" panose="02010600040101010101" charset="-122"/>
                <a:ea typeface="华文宋体" panose="02010600040101010101" charset="-122"/>
              </a:rPr>
              <a:t>，则</a:t>
            </a:r>
            <a:r>
              <a:rPr lang="en-US" altLang="zh-CN" sz="2000" dirty="0">
                <a:solidFill>
                  <a:srgbClr val="FF3300"/>
                </a:solidFill>
                <a:latin typeface="华文宋体" panose="02010600040101010101" charset="-122"/>
                <a:ea typeface="华文宋体" panose="02010600040101010101" charset="-122"/>
              </a:rPr>
              <a:t>ZF = 1</a:t>
            </a:r>
            <a:r>
              <a:rPr lang="zh-CN" altLang="en-US" sz="2000" dirty="0">
                <a:solidFill>
                  <a:srgbClr val="FF3300"/>
                </a:solidFill>
                <a:latin typeface="华文宋体" panose="02010600040101010101" charset="-122"/>
                <a:ea typeface="华文宋体" panose="02010600040101010101" charset="-122"/>
              </a:rPr>
              <a:t>，否则</a:t>
            </a:r>
            <a:r>
              <a:rPr lang="en-US" altLang="zh-CN" sz="2000" dirty="0">
                <a:solidFill>
                  <a:srgbClr val="FF3300"/>
                </a:solidFill>
                <a:latin typeface="华文宋体" panose="02010600040101010101" charset="-122"/>
                <a:ea typeface="华文宋体" panose="02010600040101010101" charset="-122"/>
              </a:rPr>
              <a:t>ZF = 0</a:t>
            </a:r>
            <a:r>
              <a:rPr lang="zh-CN" altLang="en-US" sz="2000" dirty="0">
                <a:solidFill>
                  <a:srgbClr val="FF3300"/>
                </a:solidFill>
                <a:latin typeface="华文宋体" panose="02010600040101010101" charset="-122"/>
                <a:ea typeface="华文宋体" panose="02010600040101010101" charset="-122"/>
              </a:rPr>
              <a:t>。</a:t>
            </a:r>
          </a:p>
          <a:p>
            <a:pPr eaLnBrk="0" hangingPunct="0">
              <a:spcBef>
                <a:spcPts val="600"/>
              </a:spcBef>
              <a:buClr>
                <a:schemeClr val="folHlink"/>
              </a:buClr>
              <a:buSzPct val="100000"/>
              <a:buFont typeface="Wingdings" panose="05000000000000000000" pitchFamily="2" charset="2"/>
              <a:buChar char="n"/>
            </a:pPr>
            <a:r>
              <a:rPr lang="zh-CN" altLang="en-US" sz="2000" dirty="0">
                <a:latin typeface="华文宋体" panose="02010600040101010101" charset="-122"/>
                <a:ea typeface="华文宋体" panose="02010600040101010101" charset="-122"/>
              </a:rPr>
              <a:t>例如：</a:t>
            </a:r>
          </a:p>
          <a:p>
            <a:pPr lvl="1" eaLnBrk="0" hangingPunct="0">
              <a:spcBef>
                <a:spcPts val="600"/>
              </a:spcBef>
            </a:pPr>
            <a:r>
              <a:rPr lang="en-US" altLang="zh-CN" sz="2000" dirty="0">
                <a:latin typeface="华文宋体" panose="02010600040101010101" charset="-122"/>
                <a:ea typeface="华文宋体" panose="02010600040101010101" charset="-122"/>
              </a:rPr>
              <a:t>3AH + 7CH</a:t>
            </a:r>
            <a:r>
              <a:rPr lang="zh-CN" altLang="en-US" sz="2000" dirty="0" smtClean="0">
                <a:latin typeface="华文宋体" panose="02010600040101010101" charset="-122"/>
                <a:ea typeface="华文宋体" panose="02010600040101010101" charset="-122"/>
              </a:rPr>
              <a:t>＝</a:t>
            </a:r>
            <a:r>
              <a:rPr lang="en-US" altLang="zh-CN" sz="2000" dirty="0" smtClean="0">
                <a:latin typeface="华文宋体" panose="02010600040101010101" charset="-122"/>
                <a:ea typeface="华文宋体" panose="02010600040101010101" charset="-122"/>
              </a:rPr>
              <a:t>0B6H</a:t>
            </a:r>
            <a:r>
              <a:rPr lang="zh-CN" altLang="en-US" sz="2000" dirty="0">
                <a:latin typeface="华文宋体" panose="02010600040101010101" charset="-122"/>
                <a:ea typeface="华文宋体" panose="02010600040101010101" charset="-122"/>
              </a:rPr>
              <a:t>，结果不是零：</a:t>
            </a:r>
            <a:r>
              <a:rPr lang="en-US" altLang="zh-CN" sz="2000" dirty="0">
                <a:latin typeface="华文宋体" panose="02010600040101010101" charset="-122"/>
                <a:ea typeface="华文宋体" panose="02010600040101010101" charset="-122"/>
              </a:rPr>
              <a:t>ZF = 0</a:t>
            </a:r>
          </a:p>
          <a:p>
            <a:pPr lvl="1" eaLnBrk="0" hangingPunct="0">
              <a:spcBef>
                <a:spcPts val="600"/>
              </a:spcBef>
            </a:pPr>
            <a:r>
              <a:rPr lang="en-US" altLang="zh-CN" sz="2000" dirty="0">
                <a:latin typeface="华文宋体" panose="02010600040101010101" charset="-122"/>
                <a:ea typeface="华文宋体" panose="02010600040101010101" charset="-122"/>
              </a:rPr>
              <a:t>84H + 7CH</a:t>
            </a:r>
            <a:r>
              <a:rPr lang="zh-CN" altLang="en-US" sz="2000" dirty="0">
                <a:latin typeface="华文宋体" panose="02010600040101010101" charset="-122"/>
                <a:ea typeface="华文宋体" panose="02010600040101010101" charset="-122"/>
              </a:rPr>
              <a:t>＝（</a:t>
            </a:r>
            <a:r>
              <a:rPr lang="en-US" altLang="zh-CN" sz="2000" dirty="0">
                <a:latin typeface="华文宋体" panose="02010600040101010101" charset="-122"/>
                <a:ea typeface="华文宋体" panose="02010600040101010101" charset="-122"/>
              </a:rPr>
              <a:t>1</a:t>
            </a:r>
            <a:r>
              <a:rPr lang="zh-CN" altLang="en-US" sz="2000" dirty="0">
                <a:latin typeface="华文宋体" panose="02010600040101010101" charset="-122"/>
                <a:ea typeface="华文宋体" panose="02010600040101010101" charset="-122"/>
              </a:rPr>
              <a:t>）</a:t>
            </a:r>
            <a:r>
              <a:rPr lang="en-US" altLang="zh-CN" sz="2000" dirty="0">
                <a:latin typeface="华文宋体" panose="02010600040101010101" charset="-122"/>
                <a:ea typeface="华文宋体" panose="02010600040101010101" charset="-122"/>
              </a:rPr>
              <a:t>00H</a:t>
            </a:r>
            <a:r>
              <a:rPr lang="zh-CN" altLang="en-US" sz="2000" dirty="0">
                <a:latin typeface="华文宋体" panose="02010600040101010101" charset="-122"/>
                <a:ea typeface="华文宋体" panose="02010600040101010101" charset="-122"/>
              </a:rPr>
              <a:t>，结果是零：</a:t>
            </a:r>
            <a:r>
              <a:rPr lang="en-US" altLang="zh-CN" sz="2000" dirty="0">
                <a:latin typeface="华文宋体" panose="02010600040101010101" charset="-122"/>
                <a:ea typeface="华文宋体" panose="02010600040101010101" charset="-122"/>
              </a:rPr>
              <a:t>ZF = 1</a:t>
            </a: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使用场合：需判断运算结果是否为</a:t>
            </a:r>
            <a:r>
              <a:rPr lang="en-US" altLang="zh-CN" sz="2000" dirty="0">
                <a:solidFill>
                  <a:schemeClr val="accent2"/>
                </a:solidFill>
                <a:latin typeface="华文宋体" panose="02010600040101010101" charset="-122"/>
                <a:ea typeface="华文宋体" panose="02010600040101010101" charset="-122"/>
              </a:rPr>
              <a:t>0</a:t>
            </a:r>
            <a:r>
              <a:rPr lang="zh-CN" altLang="en-US" sz="2000" dirty="0">
                <a:solidFill>
                  <a:schemeClr val="accent2"/>
                </a:solidFill>
                <a:latin typeface="华文宋体" panose="02010600040101010101" charset="-122"/>
                <a:ea typeface="华文宋体" panose="02010600040101010101" charset="-122"/>
              </a:rPr>
              <a:t>。</a:t>
            </a:r>
            <a:endParaRPr lang="zh-CN" altLang="en-US" sz="2000" b="1" dirty="0">
              <a:latin typeface="华文新魏" panose="02010800040101010101" pitchFamily="2" charset="-122"/>
              <a:ea typeface="华文新魏" panose="02010800040101010101" pitchFamily="2"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9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9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90">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90">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79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79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矩形 120837"/>
          <p:cNvSpPr/>
          <p:nvPr/>
        </p:nvSpPr>
        <p:spPr>
          <a:xfrm>
            <a:off x="238125" y="1514475"/>
            <a:ext cx="4038600" cy="438150"/>
          </a:xfrm>
          <a:solidFill>
            <a:srgbClr val="CCFFFF">
              <a:alpha val="100000"/>
            </a:srgbClr>
          </a:solidFill>
          <a:ln w="9525" cap="flat" cmpd="sng">
            <a:solidFill>
              <a:srgbClr val="000000">
                <a:alpha val="100000"/>
              </a:srgbClr>
            </a:solidFill>
            <a:prstDash val="solid"/>
            <a:headEnd type="none" w="med" len="med"/>
            <a:tailEnd type="none" w="med" len="med"/>
          </a:ln>
        </p:spPr>
        <p:txBody>
          <a:bodyPr vert="horz" wrap="square" lIns="91440" tIns="45720" rIns="91440" bIns="45720" anchor="t"/>
          <a:lstStyle/>
          <a:p>
            <a:pPr eaLnBrk="0" hangingPunct="0"/>
            <a:endParaRPr lang="zh-CN" altLang="en-US" b="1" dirty="0">
              <a:solidFill>
                <a:schemeClr val="accent2"/>
              </a:solidFill>
              <a:effectLst>
                <a:outerShdw blurRad="38100" dist="38100" dir="2700000">
                  <a:srgbClr val="000000"/>
                </a:outerShdw>
              </a:effectLst>
              <a:latin typeface="华文新魏" panose="02010800040101010101" pitchFamily="2" charset="-122"/>
              <a:ea typeface="华文新魏" panose="02010800040101010101" pitchFamily="2" charset="-122"/>
            </a:endParaRPr>
          </a:p>
        </p:txBody>
      </p:sp>
      <p:sp>
        <p:nvSpPr>
          <p:cNvPr id="120839" name="矩形 120838"/>
          <p:cNvSpPr/>
          <p:nvPr/>
        </p:nvSpPr>
        <p:spPr>
          <a:xfrm>
            <a:off x="457200" y="1016732"/>
            <a:ext cx="8219256" cy="5184576"/>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符号标志</a:t>
            </a:r>
            <a:r>
              <a:rPr lang="en-US" altLang="zh-CN" dirty="0">
                <a:solidFill>
                  <a:schemeClr val="accent2"/>
                </a:solidFill>
                <a:latin typeface="华文宋体" panose="02010600040101010101" charset="-122"/>
                <a:ea typeface="华文宋体" panose="02010600040101010101" charset="-122"/>
              </a:rPr>
              <a:t>SF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Sign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b="0" dirty="0">
                <a:solidFill>
                  <a:srgbClr val="FF3300"/>
                </a:solidFill>
                <a:latin typeface="华文宋体" panose="02010600040101010101" charset="-122"/>
                <a:ea typeface="华文宋体" panose="02010600040101010101" charset="-122"/>
              </a:rPr>
              <a:t>运算结果最高位为</a:t>
            </a:r>
            <a:r>
              <a:rPr lang="en-US" altLang="zh-CN" b="0" dirty="0">
                <a:solidFill>
                  <a:srgbClr val="FF3300"/>
                </a:solidFill>
                <a:latin typeface="华文宋体" panose="02010600040101010101" charset="-122"/>
                <a:ea typeface="华文宋体" panose="02010600040101010101" charset="-122"/>
              </a:rPr>
              <a:t>1</a:t>
            </a:r>
            <a:r>
              <a:rPr lang="zh-CN" altLang="en-US" b="0" dirty="0">
                <a:solidFill>
                  <a:srgbClr val="FF3300"/>
                </a:solidFill>
                <a:latin typeface="华文宋体" panose="02010600040101010101" charset="-122"/>
                <a:ea typeface="华文宋体" panose="02010600040101010101" charset="-122"/>
              </a:rPr>
              <a:t>，则</a:t>
            </a:r>
            <a:r>
              <a:rPr lang="en-US" altLang="zh-CN" b="0" dirty="0">
                <a:solidFill>
                  <a:srgbClr val="FF3300"/>
                </a:solidFill>
                <a:latin typeface="华文宋体" panose="02010600040101010101" charset="-122"/>
                <a:ea typeface="华文宋体" panose="02010600040101010101" charset="-122"/>
              </a:rPr>
              <a:t>SF = 1</a:t>
            </a:r>
            <a:r>
              <a:rPr lang="zh-CN" altLang="en-US" b="0" dirty="0">
                <a:solidFill>
                  <a:srgbClr val="FF3300"/>
                </a:solidFill>
                <a:latin typeface="华文宋体" panose="02010600040101010101" charset="-122"/>
                <a:ea typeface="华文宋体" panose="02010600040101010101" charset="-122"/>
              </a:rPr>
              <a:t>（结果为负）；否则</a:t>
            </a:r>
            <a:r>
              <a:rPr lang="en-US" altLang="zh-CN" b="0" dirty="0">
                <a:solidFill>
                  <a:srgbClr val="FF3300"/>
                </a:solidFill>
                <a:latin typeface="华文宋体" panose="02010600040101010101" charset="-122"/>
                <a:ea typeface="华文宋体" panose="02010600040101010101" charset="-122"/>
              </a:rPr>
              <a:t>SF = 0</a:t>
            </a:r>
            <a:r>
              <a:rPr lang="zh-CN" altLang="en-US" b="0" dirty="0">
                <a:solidFill>
                  <a:srgbClr val="FF3300"/>
                </a:solidFill>
                <a:latin typeface="华文宋体" panose="02010600040101010101" charset="-122"/>
                <a:ea typeface="华文宋体" panose="02010600040101010101" charset="-122"/>
              </a:rPr>
              <a:t> （结果为正）。用于</a:t>
            </a:r>
            <a:r>
              <a:rPr lang="zh-CN" altLang="en-US" b="0" dirty="0">
                <a:solidFill>
                  <a:srgbClr val="3333FF"/>
                </a:solidFill>
                <a:latin typeface="华文宋体" panose="02010600040101010101" charset="-122"/>
                <a:ea typeface="华文宋体" panose="02010600040101010101" charset="-122"/>
              </a:rPr>
              <a:t>有符号数</a:t>
            </a:r>
            <a:r>
              <a:rPr lang="zh-CN" altLang="en-US" b="0" dirty="0">
                <a:solidFill>
                  <a:srgbClr val="FF3300"/>
                </a:solidFill>
                <a:latin typeface="华文宋体" panose="02010600040101010101" charset="-122"/>
                <a:ea typeface="华文宋体" panose="02010600040101010101" charset="-122"/>
              </a:rPr>
              <a:t>的运算。</a:t>
            </a:r>
          </a:p>
          <a:p>
            <a:pPr lvl="1" eaLnBrk="0" hangingPunct="0">
              <a:spcBef>
                <a:spcPts val="600"/>
              </a:spcBef>
            </a:pPr>
            <a:r>
              <a:rPr lang="en-US" altLang="zh-CN" b="0" dirty="0">
                <a:latin typeface="华文宋体" panose="02010600040101010101" charset="-122"/>
                <a:ea typeface="华文宋体" panose="02010600040101010101" charset="-122"/>
              </a:rPr>
              <a:t>3AH + 7CH</a:t>
            </a:r>
            <a:r>
              <a:rPr lang="zh-CN" altLang="en-US" b="0" dirty="0" smtClean="0">
                <a:latin typeface="华文宋体" panose="02010600040101010101" charset="-122"/>
                <a:ea typeface="华文宋体" panose="02010600040101010101" charset="-122"/>
              </a:rPr>
              <a:t>＝</a:t>
            </a:r>
            <a:r>
              <a:rPr lang="en-US" altLang="zh-CN" b="0" dirty="0" smtClean="0">
                <a:latin typeface="华文宋体" panose="02010600040101010101" charset="-122"/>
                <a:ea typeface="华文宋体" panose="02010600040101010101" charset="-122"/>
              </a:rPr>
              <a:t>0B6H</a:t>
            </a:r>
            <a:r>
              <a:rPr lang="zh-CN" altLang="en-US" b="0" dirty="0">
                <a:latin typeface="华文宋体" panose="02010600040101010101" charset="-122"/>
                <a:ea typeface="华文宋体" panose="02010600040101010101" charset="-122"/>
              </a:rPr>
              <a:t>，最高位</a:t>
            </a:r>
            <a:r>
              <a:rPr lang="en-US" altLang="zh-CN" b="0" dirty="0">
                <a:latin typeface="华文宋体" panose="02010600040101010101" charset="-122"/>
                <a:ea typeface="华文宋体" panose="02010600040101010101" charset="-122"/>
              </a:rPr>
              <a:t>D7</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SF = 1</a:t>
            </a:r>
          </a:p>
          <a:p>
            <a:pPr lvl="1" eaLnBrk="0" hangingPunct="0">
              <a:spcBef>
                <a:spcPts val="600"/>
              </a:spcBef>
            </a:pPr>
            <a:r>
              <a:rPr lang="en-US" altLang="zh-CN" b="0" dirty="0">
                <a:latin typeface="华文宋体" panose="02010600040101010101" charset="-122"/>
                <a:ea typeface="华文宋体" panose="02010600040101010101" charset="-122"/>
              </a:rPr>
              <a:t>84H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00H</a:t>
            </a:r>
            <a:r>
              <a:rPr lang="zh-CN" altLang="en-US" b="0" dirty="0">
                <a:latin typeface="华文宋体" panose="02010600040101010101" charset="-122"/>
                <a:ea typeface="华文宋体" panose="02010600040101010101" charset="-122"/>
              </a:rPr>
              <a:t>，最高位</a:t>
            </a:r>
            <a:r>
              <a:rPr lang="en-US" altLang="zh-CN" b="0" dirty="0">
                <a:latin typeface="华文宋体" panose="02010600040101010101" charset="-122"/>
                <a:ea typeface="华文宋体" panose="02010600040101010101" charset="-122"/>
              </a:rPr>
              <a:t>D7</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SF = 0</a:t>
            </a:r>
          </a:p>
          <a:p>
            <a:pPr lvl="1" eaLnBrk="0" hangingPunct="0">
              <a:spcBef>
                <a:spcPts val="600"/>
              </a:spcBef>
            </a:pPr>
            <a:endParaRPr lang="en-US" altLang="zh-CN" b="0" dirty="0">
              <a:latin typeface="华文宋体" panose="02010600040101010101" charset="-122"/>
              <a:ea typeface="华文宋体" panose="02010600040101010101" charset="-122"/>
            </a:endParaRPr>
          </a:p>
          <a:p>
            <a:pPr marL="0" lvl="1" eaLnBrk="0" hangingPunct="0">
              <a:spcBef>
                <a:spcPts val="600"/>
              </a:spcBef>
            </a:pPr>
            <a:r>
              <a:rPr lang="zh-CN" altLang="en-US" dirty="0">
                <a:solidFill>
                  <a:schemeClr val="accent2"/>
                </a:solidFill>
                <a:latin typeface="华文宋体" panose="02010600040101010101" charset="-122"/>
                <a:ea typeface="华文宋体" panose="02010600040101010101" charset="-122"/>
              </a:rPr>
              <a:t>奇偶标志</a:t>
            </a:r>
            <a:r>
              <a:rPr lang="en-US" altLang="zh-CN" dirty="0">
                <a:solidFill>
                  <a:schemeClr val="accent2"/>
                </a:solidFill>
                <a:latin typeface="华文宋体" panose="02010600040101010101" charset="-122"/>
                <a:ea typeface="华文宋体" panose="02010600040101010101" charset="-122"/>
              </a:rPr>
              <a:t>PF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Parity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dirty="0">
                <a:solidFill>
                  <a:srgbClr val="FF3300"/>
                </a:solidFill>
                <a:latin typeface="华文宋体" panose="02010600040101010101" charset="-122"/>
                <a:ea typeface="华文宋体" panose="02010600040101010101" charset="-122"/>
              </a:rPr>
              <a:t>当运算结果中</a:t>
            </a:r>
            <a:r>
              <a:rPr lang="en-US" altLang="zh-CN" dirty="0">
                <a:solidFill>
                  <a:srgbClr val="FF3300"/>
                </a:solidFill>
                <a:latin typeface="华文宋体" panose="02010600040101010101" charset="-122"/>
                <a:ea typeface="华文宋体" panose="02010600040101010101" charset="-122"/>
              </a:rPr>
              <a:t>1</a:t>
            </a:r>
            <a:r>
              <a:rPr lang="zh-CN" altLang="en-US" dirty="0">
                <a:solidFill>
                  <a:srgbClr val="FF3300"/>
                </a:solidFill>
                <a:latin typeface="华文宋体" panose="02010600040101010101" charset="-122"/>
                <a:ea typeface="华文宋体" panose="02010600040101010101" charset="-122"/>
              </a:rPr>
              <a:t>的个数为零或偶数时，</a:t>
            </a:r>
            <a:r>
              <a:rPr lang="en-US" altLang="zh-CN" dirty="0">
                <a:solidFill>
                  <a:srgbClr val="FF3300"/>
                </a:solidFill>
                <a:latin typeface="华文宋体" panose="02010600040101010101" charset="-122"/>
                <a:ea typeface="华文宋体" panose="02010600040101010101" charset="-122"/>
              </a:rPr>
              <a:t>PF = 1</a:t>
            </a:r>
            <a:r>
              <a:rPr lang="zh-CN" altLang="en-US" dirty="0">
                <a:solidFill>
                  <a:srgbClr val="FF3300"/>
                </a:solidFill>
                <a:latin typeface="华文宋体" panose="02010600040101010101" charset="-122"/>
                <a:ea typeface="华文宋体" panose="02010600040101010101" charset="-122"/>
              </a:rPr>
              <a:t>；否则</a:t>
            </a:r>
            <a:r>
              <a:rPr lang="en-US" altLang="zh-CN" dirty="0">
                <a:solidFill>
                  <a:srgbClr val="FF3300"/>
                </a:solidFill>
                <a:latin typeface="华文宋体" panose="02010600040101010101" charset="-122"/>
                <a:ea typeface="华文宋体" panose="02010600040101010101" charset="-122"/>
              </a:rPr>
              <a:t>PF = 0</a:t>
            </a:r>
            <a:r>
              <a:rPr lang="zh-CN" altLang="en-US" dirty="0">
                <a:solidFill>
                  <a:srgbClr val="FF3300"/>
                </a:solidFill>
                <a:latin typeface="华文宋体" panose="02010600040101010101" charset="-122"/>
                <a:ea typeface="华文宋体" panose="02010600040101010101" charset="-122"/>
              </a:rPr>
              <a:t>。</a:t>
            </a:r>
          </a:p>
          <a:p>
            <a:pPr eaLnBrk="0" hangingPunct="0">
              <a:spcBef>
                <a:spcPts val="600"/>
              </a:spcBef>
            </a:pPr>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3AH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B6H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10110110B</a:t>
            </a:r>
            <a:endParaRPr lang="zh-CN" altLang="en-US" b="0" dirty="0">
              <a:latin typeface="华文宋体" panose="02010600040101010101" charset="-122"/>
              <a:ea typeface="华文宋体" panose="02010600040101010101" charset="-122"/>
            </a:endParaRPr>
          </a:p>
          <a:p>
            <a:pPr eaLnBrk="0" hangingPunct="0">
              <a:spcBef>
                <a:spcPts val="600"/>
              </a:spcBef>
            </a:pPr>
            <a:r>
              <a:rPr lang="zh-CN" altLang="en-US" b="0" dirty="0">
                <a:latin typeface="华文宋体" panose="02010600040101010101" charset="-122"/>
                <a:ea typeface="华文宋体" panose="02010600040101010101" charset="-122"/>
              </a:rPr>
              <a:t>结果中有</a:t>
            </a:r>
            <a:r>
              <a:rPr lang="en-US" altLang="zh-CN" b="0" dirty="0">
                <a:latin typeface="华文宋体" panose="02010600040101010101" charset="-122"/>
                <a:ea typeface="华文宋体" panose="02010600040101010101" charset="-122"/>
              </a:rPr>
              <a:t>5</a:t>
            </a:r>
            <a:r>
              <a:rPr lang="zh-CN" altLang="en-US" b="0" dirty="0">
                <a:latin typeface="华文宋体" panose="02010600040101010101" charset="-122"/>
                <a:ea typeface="华文宋体" panose="02010600040101010101" charset="-122"/>
              </a:rPr>
              <a:t>个</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，是奇数：</a:t>
            </a:r>
            <a:r>
              <a:rPr lang="en-US" altLang="zh-CN" b="0" dirty="0">
                <a:latin typeface="华文宋体" panose="02010600040101010101" charset="-122"/>
                <a:ea typeface="华文宋体" panose="02010600040101010101" charset="-122"/>
              </a:rPr>
              <a:t>PF = </a:t>
            </a:r>
            <a:r>
              <a:rPr lang="en-US" altLang="zh-CN" b="0" dirty="0" smtClean="0">
                <a:latin typeface="华文宋体" panose="02010600040101010101" charset="-122"/>
                <a:ea typeface="华文宋体" panose="02010600040101010101" charset="-122"/>
              </a:rPr>
              <a:t>0</a:t>
            </a:r>
          </a:p>
          <a:p>
            <a:pPr eaLnBrk="0" hangingPunct="0">
              <a:spcBef>
                <a:spcPts val="600"/>
              </a:spcBef>
            </a:pPr>
            <a:endParaRPr lang="en-US" altLang="zh-CN" b="0" dirty="0">
              <a:latin typeface="华文宋体" panose="02010600040101010101" charset="-122"/>
              <a:ea typeface="华文宋体" panose="02010600040101010101" charset="-122"/>
            </a:endParaRPr>
          </a:p>
          <a:p>
            <a:pPr eaLnBrk="0" hangingPunct="0">
              <a:spcBef>
                <a:spcPts val="600"/>
              </a:spcBef>
            </a:pPr>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注意：</a:t>
            </a:r>
            <a:r>
              <a:rPr lang="en-US" altLang="zh-CN" b="0" dirty="0">
                <a:latin typeface="华文宋体" panose="02010600040101010101" charset="-122"/>
                <a:ea typeface="华文宋体" panose="02010600040101010101" charset="-122"/>
              </a:rPr>
              <a:t>PF</a:t>
            </a:r>
            <a:r>
              <a:rPr lang="zh-CN" altLang="en-US" b="0" dirty="0">
                <a:latin typeface="华文宋体" panose="02010600040101010101" charset="-122"/>
                <a:ea typeface="华文宋体" panose="02010600040101010101" charset="-122"/>
              </a:rPr>
              <a:t>标志仅反映</a:t>
            </a:r>
            <a:r>
              <a:rPr lang="zh-CN" altLang="en-US" b="0" dirty="0">
                <a:solidFill>
                  <a:schemeClr val="accent2"/>
                </a:solidFill>
                <a:latin typeface="华文宋体" panose="02010600040101010101" charset="-122"/>
                <a:ea typeface="华文宋体" panose="02010600040101010101" charset="-122"/>
              </a:rPr>
              <a:t>最低</a:t>
            </a:r>
            <a:r>
              <a:rPr lang="en-US" altLang="zh-CN" b="0" dirty="0">
                <a:solidFill>
                  <a:schemeClr val="accent2"/>
                </a:solidFill>
                <a:latin typeface="华文宋体" panose="02010600040101010101" charset="-122"/>
                <a:ea typeface="华文宋体" panose="02010600040101010101" charset="-122"/>
              </a:rPr>
              <a:t>8</a:t>
            </a:r>
            <a:r>
              <a:rPr lang="zh-CN" altLang="en-US" b="0" dirty="0">
                <a:solidFill>
                  <a:schemeClr val="accent2"/>
                </a:solidFill>
                <a:latin typeface="华文宋体" panose="02010600040101010101" charset="-122"/>
                <a:ea typeface="华文宋体" panose="02010600040101010101" charset="-122"/>
              </a:rPr>
              <a:t>位</a:t>
            </a:r>
            <a:r>
              <a:rPr lang="zh-CN" altLang="en-US" b="0" dirty="0">
                <a:latin typeface="华文宋体" panose="02010600040101010101" charset="-122"/>
                <a:ea typeface="华文宋体" panose="02010600040101010101" charset="-122"/>
              </a:rPr>
              <a:t>中“</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的个数是偶或</a:t>
            </a:r>
            <a:r>
              <a:rPr lang="zh-CN" altLang="en-US" b="0" dirty="0" smtClean="0">
                <a:latin typeface="华文宋体" panose="02010600040101010101" charset="-122"/>
                <a:ea typeface="华文宋体" panose="02010600040101010101" charset="-122"/>
              </a:rPr>
              <a:t>奇。</a:t>
            </a:r>
            <a:endParaRPr lang="en-US" altLang="zh-CN" b="0" dirty="0">
              <a:latin typeface="华文宋体" panose="02010600040101010101" charset="-122"/>
              <a:ea typeface="华文宋体" panose="02010600040101010101"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83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83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83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08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矩形 79878"/>
          <p:cNvSpPr/>
          <p:nvPr/>
        </p:nvSpPr>
        <p:spPr>
          <a:xfrm>
            <a:off x="331415" y="1016732"/>
            <a:ext cx="8057009" cy="5508612"/>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溢出标志</a:t>
            </a:r>
            <a:r>
              <a:rPr lang="en-US" altLang="zh-CN" dirty="0">
                <a:solidFill>
                  <a:schemeClr val="accent2"/>
                </a:solidFill>
                <a:latin typeface="华文宋体" panose="02010600040101010101" charset="-122"/>
                <a:ea typeface="华文宋体" panose="02010600040101010101" charset="-122"/>
              </a:rPr>
              <a:t>OF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Overflow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b="1" dirty="0">
                <a:solidFill>
                  <a:srgbClr val="FF3300"/>
                </a:solidFill>
                <a:latin typeface="华文宋体" panose="02010600040101010101" charset="-122"/>
                <a:ea typeface="华文宋体" panose="02010600040101010101" charset="-122"/>
              </a:rPr>
              <a:t>若算术运算的结果有溢出，则</a:t>
            </a:r>
            <a:r>
              <a:rPr lang="en-US" altLang="zh-CN" b="1" dirty="0">
                <a:solidFill>
                  <a:srgbClr val="FF3300"/>
                </a:solidFill>
                <a:latin typeface="华文宋体" panose="02010600040101010101" charset="-122"/>
                <a:ea typeface="华文宋体" panose="02010600040101010101" charset="-122"/>
              </a:rPr>
              <a:t>OF=1</a:t>
            </a:r>
            <a:r>
              <a:rPr lang="zh-CN" altLang="en-US" b="1" dirty="0">
                <a:solidFill>
                  <a:srgbClr val="FF3300"/>
                </a:solidFill>
                <a:latin typeface="华文宋体" panose="02010600040101010101" charset="-122"/>
                <a:ea typeface="华文宋体" panose="02010600040101010101" charset="-122"/>
              </a:rPr>
              <a:t>；否则 </a:t>
            </a:r>
            <a:r>
              <a:rPr lang="en-US" altLang="zh-CN" b="1" dirty="0">
                <a:solidFill>
                  <a:srgbClr val="FF3300"/>
                </a:solidFill>
                <a:latin typeface="华文宋体" panose="02010600040101010101" charset="-122"/>
                <a:ea typeface="华文宋体" panose="02010600040101010101" charset="-122"/>
              </a:rPr>
              <a:t>OF</a:t>
            </a:r>
            <a:r>
              <a:rPr lang="zh-CN" altLang="en-US" b="1" dirty="0">
                <a:solidFill>
                  <a:srgbClr val="FF3300"/>
                </a:solidFill>
                <a:latin typeface="华文宋体" panose="02010600040101010101" charset="-122"/>
                <a:ea typeface="华文宋体" panose="02010600040101010101" charset="-122"/>
              </a:rPr>
              <a:t>＝</a:t>
            </a:r>
            <a:r>
              <a:rPr lang="en-US" altLang="zh-CN" b="1" dirty="0">
                <a:solidFill>
                  <a:srgbClr val="FF3300"/>
                </a:solidFill>
                <a:latin typeface="华文宋体" panose="02010600040101010101" charset="-122"/>
                <a:ea typeface="华文宋体" panose="02010600040101010101" charset="-122"/>
              </a:rPr>
              <a:t>0</a:t>
            </a:r>
            <a:r>
              <a:rPr lang="zh-CN" altLang="en-US" b="1" dirty="0">
                <a:solidFill>
                  <a:srgbClr val="FF3300"/>
                </a:solidFill>
                <a:latin typeface="华文宋体" panose="02010600040101010101" charset="-122"/>
                <a:ea typeface="华文宋体" panose="02010600040101010101" charset="-122"/>
              </a:rPr>
              <a:t>。</a:t>
            </a:r>
          </a:p>
          <a:p>
            <a:pPr eaLnBrk="0" hangingPunct="0">
              <a:spcBef>
                <a:spcPts val="600"/>
              </a:spcBef>
            </a:pPr>
            <a:r>
              <a:rPr lang="zh-CN" altLang="en-US" b="0" dirty="0">
                <a:latin typeface="华文宋体" panose="02010600040101010101" charset="-122"/>
                <a:ea typeface="华文宋体" panose="02010600040101010101" charset="-122"/>
              </a:rPr>
              <a:t>例如：</a:t>
            </a:r>
          </a:p>
          <a:p>
            <a:pPr lvl="1"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3AH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B6H</a:t>
            </a:r>
            <a:r>
              <a:rPr lang="zh-CN" altLang="en-US" b="0" dirty="0" smtClean="0">
                <a:latin typeface="华文宋体" panose="02010600040101010101" charset="-122"/>
                <a:ea typeface="华文宋体" panose="02010600040101010101" charset="-122"/>
              </a:rPr>
              <a:t>，</a:t>
            </a:r>
            <a:r>
              <a:rPr lang="zh-CN" altLang="en-US" b="0" dirty="0">
                <a:latin typeface="华文宋体" panose="02010600040101010101" charset="-122"/>
                <a:ea typeface="华文宋体" panose="02010600040101010101" charset="-122"/>
              </a:rPr>
              <a:t>无</a:t>
            </a:r>
            <a:r>
              <a:rPr lang="zh-CN" altLang="en-US" b="0" dirty="0" smtClean="0">
                <a:latin typeface="华文宋体" panose="02010600040101010101" charset="-122"/>
                <a:ea typeface="华文宋体" panose="02010600040101010101" charset="-122"/>
              </a:rPr>
              <a:t>溢出</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OF </a:t>
            </a:r>
            <a:r>
              <a:rPr lang="en-US" altLang="zh-CN" b="0" dirty="0" smtClean="0">
                <a:latin typeface="华文宋体" panose="02010600040101010101" charset="-122"/>
                <a:ea typeface="华文宋体" panose="02010600040101010101" charset="-122"/>
              </a:rPr>
              <a:t>=0</a:t>
            </a:r>
            <a:endParaRPr lang="en-US" altLang="zh-CN" b="0" dirty="0">
              <a:latin typeface="华文宋体" panose="02010600040101010101" charset="-122"/>
              <a:ea typeface="华文宋体" panose="02010600040101010101" charset="-122"/>
            </a:endParaRPr>
          </a:p>
          <a:p>
            <a:pPr lvl="1" eaLnBrk="0" hangingPunct="0">
              <a:spcBef>
                <a:spcPts val="600"/>
              </a:spcBef>
            </a:pPr>
            <a:r>
              <a:rPr lang="en-US" altLang="zh-CN" b="0" dirty="0">
                <a:latin typeface="华文宋体" panose="02010600040101010101" charset="-122"/>
                <a:ea typeface="华文宋体" panose="02010600040101010101" charset="-122"/>
              </a:rPr>
              <a:t>   AAH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26H</a:t>
            </a:r>
            <a:r>
              <a:rPr lang="zh-CN" altLang="en-US" b="0" dirty="0" smtClean="0">
                <a:latin typeface="华文宋体" panose="02010600040101010101" charset="-122"/>
                <a:ea typeface="华文宋体" panose="02010600040101010101" charset="-122"/>
              </a:rPr>
              <a:t>，有溢出</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OF </a:t>
            </a:r>
            <a:r>
              <a:rPr lang="en-US" altLang="zh-CN" b="0" dirty="0" smtClean="0">
                <a:latin typeface="华文宋体" panose="02010600040101010101" charset="-122"/>
                <a:ea typeface="华文宋体" panose="02010600040101010101" charset="-122"/>
              </a:rPr>
              <a:t>=1</a:t>
            </a:r>
            <a:endParaRPr lang="en-US" altLang="zh-CN" b="0" dirty="0">
              <a:latin typeface="华文宋体" panose="02010600040101010101" charset="-122"/>
              <a:ea typeface="华文宋体" panose="02010600040101010101" charset="-122"/>
            </a:endParaRPr>
          </a:p>
          <a:p>
            <a:pPr lvl="1" eaLnBrk="0" hangingPunct="0">
              <a:spcBef>
                <a:spcPts val="600"/>
              </a:spcBef>
            </a:pPr>
            <a:endParaRPr lang="en-US" altLang="zh-CN" b="1" dirty="0">
              <a:latin typeface="华文宋体" panose="02010600040101010101" charset="-122"/>
              <a:ea typeface="华文宋体" panose="02010600040101010101" charset="-122"/>
            </a:endParaRPr>
          </a:p>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方向标志</a:t>
            </a:r>
            <a:r>
              <a:rPr lang="en-US" altLang="zh-CN" dirty="0">
                <a:solidFill>
                  <a:schemeClr val="accent2"/>
                </a:solidFill>
                <a:latin typeface="华文宋体" panose="02010600040101010101" charset="-122"/>
                <a:ea typeface="华文宋体" panose="02010600040101010101" charset="-122"/>
              </a:rPr>
              <a:t>DF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Direction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dirty="0">
                <a:solidFill>
                  <a:srgbClr val="FF3300"/>
                </a:solidFill>
                <a:latin typeface="华文宋体" panose="02010600040101010101" charset="-122"/>
                <a:ea typeface="华文宋体" panose="02010600040101010101" charset="-122"/>
              </a:rPr>
              <a:t>用于串操作指令中，控制地址的变化方向：</a:t>
            </a:r>
          </a:p>
          <a:p>
            <a:pPr marL="342900" indent="-342900" eaLnBrk="0" hangingPunct="0">
              <a:spcBef>
                <a:spcPts val="6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设置</a:t>
            </a:r>
            <a:r>
              <a:rPr lang="en-US" altLang="zh-CN" b="0" dirty="0">
                <a:latin typeface="华文宋体" panose="02010600040101010101" charset="-122"/>
                <a:ea typeface="华文宋体" panose="02010600040101010101" charset="-122"/>
              </a:rPr>
              <a:t>DF</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，串操作的存储器</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地址自动增加；</a:t>
            </a:r>
          </a:p>
          <a:p>
            <a:pPr marL="342900" indent="-342900" eaLnBrk="0" hangingPunct="0">
              <a:spcBef>
                <a:spcPts val="6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设置</a:t>
            </a:r>
            <a:r>
              <a:rPr lang="en-US" altLang="zh-CN" b="0" dirty="0">
                <a:latin typeface="华文宋体" panose="02010600040101010101" charset="-122"/>
                <a:ea typeface="华文宋体" panose="02010600040101010101" charset="-122"/>
              </a:rPr>
              <a:t>DF</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，串操作的存储器</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地址自动减少。</a:t>
            </a:r>
          </a:p>
          <a:p>
            <a:pPr marL="342900" indent="-342900" eaLnBrk="0" hangingPunct="0">
              <a:spcBef>
                <a:spcPts val="600"/>
              </a:spcBef>
              <a:buFont typeface="Wingdings" panose="05000000000000000000" pitchFamily="2" charset="2"/>
              <a:buChar char="u"/>
            </a:pPr>
            <a:r>
              <a:rPr lang="en-US" altLang="zh-CN" b="0" dirty="0">
                <a:latin typeface="华文宋体" panose="02010600040101010101" charset="-122"/>
                <a:ea typeface="华文宋体" panose="02010600040101010101" charset="-122"/>
              </a:rPr>
              <a:t>CLD</a:t>
            </a:r>
            <a:r>
              <a:rPr lang="zh-CN" altLang="en-US" b="0" dirty="0">
                <a:latin typeface="华文宋体" panose="02010600040101010101" charset="-122"/>
                <a:ea typeface="华文宋体" panose="02010600040101010101" charset="-122"/>
              </a:rPr>
              <a:t>指令复位方向标志：</a:t>
            </a:r>
            <a:r>
              <a:rPr lang="en-US" altLang="zh-CN" b="0" dirty="0">
                <a:latin typeface="华文宋体" panose="02010600040101010101" charset="-122"/>
                <a:ea typeface="华文宋体" panose="02010600040101010101" charset="-122"/>
              </a:rPr>
              <a:t>DF</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a:t>
            </a:r>
          </a:p>
          <a:p>
            <a:pPr marL="342900" indent="-342900" eaLnBrk="0" hangingPunct="0">
              <a:spcBef>
                <a:spcPts val="600"/>
              </a:spcBef>
              <a:buFont typeface="Wingdings" panose="05000000000000000000" pitchFamily="2" charset="2"/>
              <a:buChar char="u"/>
            </a:pPr>
            <a:r>
              <a:rPr lang="en-US" altLang="zh-CN" b="0" dirty="0">
                <a:latin typeface="华文宋体" panose="02010600040101010101" charset="-122"/>
                <a:ea typeface="华文宋体" panose="02010600040101010101" charset="-122"/>
              </a:rPr>
              <a:t>STD</a:t>
            </a:r>
            <a:r>
              <a:rPr lang="zh-CN" altLang="en-US" b="0" dirty="0">
                <a:latin typeface="华文宋体" panose="02010600040101010101" charset="-122"/>
                <a:ea typeface="华文宋体" panose="02010600040101010101" charset="-122"/>
              </a:rPr>
              <a:t>指令置位方向标志：</a:t>
            </a:r>
            <a:r>
              <a:rPr lang="en-US" altLang="zh-CN" b="0" dirty="0">
                <a:latin typeface="华文宋体" panose="02010600040101010101" charset="-122"/>
                <a:ea typeface="华文宋体" panose="02010600040101010101" charset="-122"/>
              </a:rPr>
              <a:t>DF</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p>
          <a:p>
            <a:pPr eaLnBrk="0" hangingPunct="0"/>
            <a:endParaRPr lang="en-US" altLang="zh-CN" b="1" dirty="0">
              <a:latin typeface="华文新魏" panose="02010800040101010101" pitchFamily="2" charset="-122"/>
              <a:ea typeface="华文新魏" panose="02010800040101010101" pitchFamily="2"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14" name="文本框 22552"/>
          <p:cNvSpPr txBox="1"/>
          <p:nvPr/>
        </p:nvSpPr>
        <p:spPr>
          <a:xfrm>
            <a:off x="5930900" y="3226916"/>
            <a:ext cx="2971800" cy="854075"/>
          </a:xfrm>
          <a:prstGeom prst="rect">
            <a:avLst/>
          </a:prstGeom>
          <a:noFill/>
          <a:ln w="12700">
            <a:solidFill>
              <a:srgbClr val="FF0000"/>
            </a:solidFill>
          </a:ln>
        </p:spPr>
        <p:txBody>
          <a:bodyPr>
            <a:spAutoFit/>
          </a:bodyPr>
          <a:lstStyle/>
          <a:p>
            <a:pPr>
              <a:spcBef>
                <a:spcPct val="50000"/>
              </a:spcBef>
            </a:pPr>
            <a:r>
              <a:rPr lang="zh-CN" altLang="en-US" sz="2000" dirty="0">
                <a:solidFill>
                  <a:srgbClr val="000000"/>
                </a:solidFill>
                <a:latin typeface="Times New Roman" panose="02020603050405020304" pitchFamily="18" charset="0"/>
                <a:ea typeface="宋体" panose="02010600030101010101" pitchFamily="2" charset="-122"/>
              </a:rPr>
              <a:t>例：</a:t>
            </a:r>
            <a:r>
              <a:rPr lang="en-US" altLang="zh-CN" sz="2000" dirty="0">
                <a:solidFill>
                  <a:srgbClr val="000000"/>
                </a:solidFill>
                <a:latin typeface="Times New Roman" panose="02020603050405020304" pitchFamily="18" charset="0"/>
                <a:ea typeface="宋体" panose="02010600030101010101" pitchFamily="2" charset="-122"/>
              </a:rPr>
              <a:t>ADD       AX,  BX</a:t>
            </a:r>
          </a:p>
          <a:p>
            <a:pPr>
              <a:spcBef>
                <a:spcPct val="50000"/>
              </a:spcBef>
            </a:pPr>
            <a:r>
              <a:rPr lang="en-US" altLang="zh-CN" sz="2000" dirty="0">
                <a:solidFill>
                  <a:srgbClr val="000000"/>
                </a:solidFill>
                <a:latin typeface="Times New Roman" panose="02020603050405020304" pitchFamily="18" charset="0"/>
                <a:ea typeface="宋体" panose="02010600030101010101" pitchFamily="2" charset="-122"/>
              </a:rPr>
              <a:t>        JO / JC    ERROR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87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7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87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矩形 81924"/>
          <p:cNvSpPr/>
          <p:nvPr/>
        </p:nvSpPr>
        <p:spPr>
          <a:xfrm>
            <a:off x="400000" y="980728"/>
            <a:ext cx="8034388" cy="5177196"/>
          </a:xfrm>
          <a:noFill/>
          <a:ln w="9525">
            <a:noFill/>
          </a:ln>
        </p:spPr>
        <p:txBody>
          <a:bodyPr vert="horz" wrap="square" lIns="91440" tIns="45720" rIns="91440" bIns="45720" anchor="t"/>
          <a:lstStyle/>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中断允许标志</a:t>
            </a:r>
            <a:r>
              <a:rPr lang="en-US" altLang="zh-CN" sz="2000" dirty="0">
                <a:solidFill>
                  <a:schemeClr val="accent2"/>
                </a:solidFill>
                <a:latin typeface="华文宋体" panose="02010600040101010101" charset="-122"/>
                <a:ea typeface="华文宋体" panose="02010600040101010101" charset="-122"/>
              </a:rPr>
              <a:t>IF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Interrupt-enable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0" dirty="0">
                <a:latin typeface="华文宋体" panose="02010600040101010101" charset="-122"/>
                <a:ea typeface="华文宋体" panose="02010600040101010101" charset="-122"/>
              </a:rPr>
              <a:t>用于控制外部可屏蔽中断是否可以被处理器响应：</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，则允许中断；</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r>
              <a:rPr lang="zh-CN" altLang="en-US" sz="2000" b="0" dirty="0">
                <a:latin typeface="华文宋体" panose="02010600040101010101" charset="-122"/>
                <a:ea typeface="华文宋体" panose="02010600040101010101" charset="-122"/>
              </a:rPr>
              <a:t>，则禁止中断。</a:t>
            </a:r>
          </a:p>
          <a:p>
            <a:pPr eaLnBrk="0" hangingPunct="0">
              <a:spcBef>
                <a:spcPts val="600"/>
              </a:spcBef>
            </a:pPr>
            <a:r>
              <a:rPr lang="en-US" altLang="zh-CN" sz="2000" b="0" dirty="0">
                <a:latin typeface="华文宋体" panose="02010600040101010101" charset="-122"/>
                <a:ea typeface="华文宋体" panose="02010600040101010101" charset="-122"/>
              </a:rPr>
              <a:t>CLI</a:t>
            </a:r>
            <a:r>
              <a:rPr lang="zh-CN" altLang="en-US" sz="2000" b="0" dirty="0">
                <a:latin typeface="华文宋体" panose="02010600040101010101" charset="-122"/>
                <a:ea typeface="华文宋体" panose="02010600040101010101" charset="-122"/>
              </a:rPr>
              <a:t>指令复位中断标志：</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p>
          <a:p>
            <a:pPr eaLnBrk="0" hangingPunct="0">
              <a:spcBef>
                <a:spcPts val="600"/>
              </a:spcBef>
            </a:pPr>
            <a:r>
              <a:rPr lang="en-US" altLang="zh-CN" sz="2000" b="0" dirty="0">
                <a:latin typeface="华文宋体" panose="02010600040101010101" charset="-122"/>
                <a:ea typeface="华文宋体" panose="02010600040101010101" charset="-122"/>
              </a:rPr>
              <a:t>STI</a:t>
            </a:r>
            <a:r>
              <a:rPr lang="zh-CN" altLang="en-US" sz="2000" b="0" dirty="0">
                <a:latin typeface="华文宋体" panose="02010600040101010101" charset="-122"/>
                <a:ea typeface="华文宋体" panose="02010600040101010101" charset="-122"/>
              </a:rPr>
              <a:t>指令置位中断标志：</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陷阱标志</a:t>
            </a:r>
            <a:r>
              <a:rPr lang="en-US" altLang="zh-CN" sz="2000" dirty="0">
                <a:solidFill>
                  <a:schemeClr val="accent2"/>
                </a:solidFill>
                <a:latin typeface="华文宋体" panose="02010600040101010101" charset="-122"/>
                <a:ea typeface="华文宋体" panose="02010600040101010101" charset="-122"/>
              </a:rPr>
              <a:t>TF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Trap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0" dirty="0">
                <a:latin typeface="华文宋体" panose="02010600040101010101" charset="-122"/>
                <a:ea typeface="华文宋体" panose="02010600040101010101" charset="-122"/>
              </a:rPr>
              <a:t>用于控制处理器是否进入单步操作方式：</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r>
              <a:rPr lang="zh-CN" altLang="en-US" sz="2000" b="0" dirty="0">
                <a:latin typeface="华文宋体" panose="02010600040101010101" charset="-122"/>
                <a:ea typeface="华文宋体" panose="02010600040101010101" charset="-122"/>
              </a:rPr>
              <a:t>，处理器正常工作；</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，处理器单步执行指令。</a:t>
            </a:r>
          </a:p>
          <a:p>
            <a:pPr eaLnBrk="0" hangingPunct="0">
              <a:spcBef>
                <a:spcPts val="600"/>
              </a:spcBef>
            </a:pPr>
            <a:r>
              <a:rPr lang="zh-CN" altLang="en-US" sz="2000" b="0" dirty="0">
                <a:latin typeface="华文宋体" panose="02010600040101010101" charset="-122"/>
                <a:ea typeface="华文宋体" panose="02010600040101010101" charset="-122"/>
              </a:rPr>
              <a:t>单步执行指令</a:t>
            </a:r>
            <a:r>
              <a:rPr lang="en-US" altLang="zh-CN" sz="2000" b="0" dirty="0">
                <a:latin typeface="华文宋体" panose="02010600040101010101" charset="-122"/>
                <a:ea typeface="华文宋体" panose="02010600040101010101" charset="-122"/>
              </a:rPr>
              <a:t>——</a:t>
            </a:r>
            <a:r>
              <a:rPr lang="zh-CN" altLang="en-US" sz="2000" b="0" dirty="0">
                <a:latin typeface="华文宋体" panose="02010600040101010101" charset="-122"/>
                <a:ea typeface="华文宋体" panose="02010600040101010101" charset="-122"/>
              </a:rPr>
              <a:t>处理器在每条指令执行结束时，便产生一个编号为</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的内部中断。这种内部中断称为单步中断，所以</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也称为单步标志。</a:t>
            </a:r>
          </a:p>
          <a:p>
            <a:pPr eaLnBrk="0" hangingPunct="0">
              <a:spcBef>
                <a:spcPts val="600"/>
              </a:spcBef>
            </a:pPr>
            <a:r>
              <a:rPr lang="zh-CN" altLang="en-US" sz="2000" b="0" dirty="0">
                <a:latin typeface="华文宋体" panose="02010600040101010101" charset="-122"/>
                <a:ea typeface="华文宋体" panose="02010600040101010101" charset="-122"/>
              </a:rPr>
              <a:t>利用单步中断可对程序进行逐条指令的调试。</a:t>
            </a:r>
            <a:endParaRPr lang="en-US" altLang="zh-CN" sz="2000" b="0" dirty="0">
              <a:latin typeface="华文新魏" panose="02010800040101010101" pitchFamily="2" charset="-122"/>
              <a:ea typeface="华文新魏" panose="02010800040101010101" pitchFamily="2" charset="-122"/>
            </a:endParaRPr>
          </a:p>
        </p:txBody>
      </p:sp>
      <p:sp>
        <p:nvSpPr>
          <p:cNvPr id="81927" name="矩形 81926"/>
          <p:cNvSpPr/>
          <p:nvPr/>
        </p:nvSpPr>
        <p:spPr>
          <a:xfrm>
            <a:off x="357188" y="4038600"/>
            <a:ext cx="8077200" cy="2500313"/>
          </a:xfrm>
          <a:noFill/>
          <a:ln w="9525">
            <a:noFill/>
          </a:ln>
        </p:spPr>
        <p:txBody>
          <a:bodyPr vert="horz" wrap="square" lIns="91440" tIns="45720" rIns="91440" bIns="45720" anchor="t"/>
          <a:lstStyle/>
          <a:p>
            <a:pPr eaLnBrk="0" hangingPunct="0"/>
            <a:endParaRPr lang="zh-CN" altLang="en-US" b="1" dirty="0">
              <a:latin typeface="华文新魏" panose="02010800040101010101" pitchFamily="2" charset="-122"/>
              <a:ea typeface="华文新魏" panose="02010800040101010101" pitchFamily="2"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2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2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25">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2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57200" y="33655"/>
            <a:ext cx="8229600" cy="876300"/>
          </a:xfrm>
        </p:spPr>
        <p:txBody>
          <a:bodyPr vert="horz" wrap="square" lIns="91440" tIns="45720" rIns="91440" bIns="45720" anchor="ctr"/>
          <a:lstStyle/>
          <a:p>
            <a:pPr algn="l" eaLnBrk="1" hangingPunct="1"/>
            <a:r>
              <a:rPr lang="zh-CN" altLang="en-US" sz="2600" dirty="0">
                <a:ea typeface="宋体" panose="02010600030101010101" pitchFamily="2" charset="-122"/>
              </a:rPr>
              <a:t>主要章节</a:t>
            </a:r>
          </a:p>
        </p:txBody>
      </p:sp>
      <p:sp>
        <p:nvSpPr>
          <p:cNvPr id="9219" name="Rectangle 4"/>
          <p:cNvSpPr>
            <a:spLocks noGrp="1"/>
          </p:cNvSpPr>
          <p:nvPr>
            <p:ph idx="1"/>
          </p:nvPr>
        </p:nvSpPr>
        <p:spPr>
          <a:xfrm>
            <a:off x="539552" y="1016732"/>
            <a:ext cx="8229600" cy="5241925"/>
          </a:xfrm>
        </p:spPr>
        <p:txBody>
          <a:bodyPr vert="horz" wrap="square" lIns="91440" tIns="45720" rIns="91440" bIns="45720" anchor="t"/>
          <a:lstStyle/>
          <a:p>
            <a:pPr marL="0" indent="0" eaLnBrk="1" hangingPunct="1">
              <a:lnSpc>
                <a:spcPct val="130000"/>
              </a:lnSpc>
              <a:spcBef>
                <a:spcPts val="1200"/>
              </a:spcBef>
              <a:buClr>
                <a:srgbClr val="FF0000"/>
              </a:buClr>
              <a:buNone/>
            </a:pPr>
            <a:r>
              <a:rPr lang="en-US" altLang="zh-CN" sz="2000" b="1" dirty="0" err="1">
                <a:effectLst/>
                <a:ea typeface="宋体" panose="02010600030101010101" pitchFamily="2" charset="-122"/>
              </a:rPr>
              <a:t>第一</a:t>
            </a:r>
            <a:r>
              <a:rPr lang="zh-CN" altLang="en-US" sz="2000" b="1" dirty="0">
                <a:effectLst/>
                <a:ea typeface="宋体" panose="02010600030101010101" pitchFamily="2" charset="-122"/>
              </a:rPr>
              <a:t>部分：汇编语言与</a:t>
            </a:r>
            <a:r>
              <a:rPr lang="en-US" altLang="zh-CN" sz="2000" b="1" dirty="0">
                <a:effectLst/>
                <a:ea typeface="宋体" panose="02010600030101010101" pitchFamily="2" charset="-122"/>
              </a:rPr>
              <a:t>80X86处理器架构</a:t>
            </a:r>
          </a:p>
          <a:p>
            <a:pPr marL="0" indent="0" eaLnBrk="1" hangingPunct="1">
              <a:lnSpc>
                <a:spcPct val="130000"/>
              </a:lnSpc>
              <a:spcBef>
                <a:spcPts val="1200"/>
              </a:spcBef>
              <a:buClr>
                <a:srgbClr val="FF0000"/>
              </a:buClr>
              <a:buNone/>
            </a:pPr>
            <a:r>
              <a:rPr lang="en-US" altLang="zh-CN" sz="2000" dirty="0">
                <a:effectLst/>
                <a:ea typeface="宋体" panose="02010600030101010101" pitchFamily="2" charset="-122"/>
              </a:rPr>
              <a:t>第</a:t>
            </a:r>
            <a:r>
              <a:rPr lang="zh-CN" altLang="en-US" sz="2000" dirty="0">
                <a:effectLst/>
                <a:ea typeface="宋体" panose="02010600030101010101" pitchFamily="2" charset="-122"/>
              </a:rPr>
              <a:t>二部分：</a:t>
            </a:r>
            <a:r>
              <a:rPr lang="en-US" altLang="zh-CN" sz="2000" dirty="0">
                <a:effectLst/>
                <a:ea typeface="宋体" panose="02010600030101010101" pitchFamily="2" charset="-122"/>
              </a:rPr>
              <a:t>8086/8088的寻址方式</a:t>
            </a:r>
          </a:p>
          <a:p>
            <a:pPr marL="0" indent="0" eaLnBrk="1" hangingPunct="1">
              <a:lnSpc>
                <a:spcPct val="130000"/>
              </a:lnSpc>
              <a:spcBef>
                <a:spcPts val="1200"/>
              </a:spcBef>
              <a:buClr>
                <a:srgbClr val="FF0000"/>
              </a:buClr>
              <a:buNone/>
            </a:pPr>
            <a:r>
              <a:rPr lang="en-US" altLang="zh-CN" sz="2000" dirty="0">
                <a:effectLst/>
                <a:ea typeface="宋体" panose="02010600030101010101" pitchFamily="2" charset="-122"/>
              </a:rPr>
              <a:t>第</a:t>
            </a:r>
            <a:r>
              <a:rPr lang="zh-CN" altLang="en-US" sz="2000" dirty="0">
                <a:effectLst/>
                <a:ea typeface="宋体" panose="02010600030101010101" pitchFamily="2" charset="-122"/>
              </a:rPr>
              <a:t>三部分</a:t>
            </a:r>
            <a:r>
              <a:rPr lang="zh-CN" altLang="en-US" sz="2000" dirty="0" smtClean="0">
                <a:effectLst/>
                <a:ea typeface="宋体" panose="02010600030101010101" pitchFamily="2" charset="-122"/>
              </a:rPr>
              <a:t>：</a:t>
            </a:r>
            <a:r>
              <a:rPr lang="en-US" altLang="zh-CN" sz="2000" dirty="0">
                <a:effectLst/>
                <a:ea typeface="宋体" panose="02010600030101010101" pitchFamily="2" charset="-122"/>
              </a:rPr>
              <a:t>8086/8088的指令系统</a:t>
            </a:r>
            <a:endParaRPr lang="en-US" altLang="zh-CN" sz="2000" dirty="0" smtClean="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dirty="0" smtClean="0">
                <a:effectLst/>
                <a:ea typeface="宋体" panose="02010600030101010101" pitchFamily="2" charset="-122"/>
              </a:rPr>
              <a:t>第</a:t>
            </a:r>
            <a:r>
              <a:rPr lang="zh-CN" altLang="en-US" sz="2000" dirty="0">
                <a:effectLst/>
                <a:ea typeface="宋体" panose="02010600030101010101" pitchFamily="2" charset="-122"/>
              </a:rPr>
              <a:t>四部分</a:t>
            </a:r>
            <a:r>
              <a:rPr lang="zh-CN" altLang="en-US" sz="2000" dirty="0" smtClean="0">
                <a:effectLst/>
                <a:ea typeface="宋体" panose="02010600030101010101" pitchFamily="2" charset="-122"/>
              </a:rPr>
              <a:t>：</a:t>
            </a:r>
            <a:r>
              <a:rPr lang="en-US" altLang="zh-CN" sz="2000" dirty="0" err="1">
                <a:effectLst/>
                <a:ea typeface="宋体" panose="02010600030101010101" pitchFamily="2" charset="-122"/>
              </a:rPr>
              <a:t>基本程序设计</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b="1" dirty="0" smtClean="0">
                <a:effectLst/>
                <a:ea typeface="宋体" panose="02010600030101010101" pitchFamily="2" charset="-122"/>
              </a:rPr>
              <a:t>第</a:t>
            </a:r>
            <a:r>
              <a:rPr lang="zh-CN" altLang="en-US" sz="2000" b="1" dirty="0">
                <a:effectLst/>
                <a:ea typeface="宋体" panose="02010600030101010101" pitchFamily="2" charset="-122"/>
              </a:rPr>
              <a:t>五</a:t>
            </a:r>
            <a:r>
              <a:rPr lang="zh-CN" altLang="en-US" sz="2000" dirty="0">
                <a:effectLst/>
                <a:ea typeface="宋体" panose="02010600030101010101" pitchFamily="2" charset="-122"/>
              </a:rPr>
              <a:t>部分</a:t>
            </a:r>
            <a:r>
              <a:rPr lang="zh-CN" altLang="en-US" sz="2000" dirty="0" smtClean="0">
                <a:effectLst/>
                <a:ea typeface="宋体" panose="02010600030101010101" pitchFamily="2" charset="-122"/>
              </a:rPr>
              <a:t>：</a:t>
            </a:r>
            <a:r>
              <a:rPr lang="en-US" altLang="zh-CN" sz="2000" dirty="0" err="1">
                <a:effectLst/>
                <a:ea typeface="宋体" panose="02010600030101010101" pitchFamily="2" charset="-122"/>
              </a:rPr>
              <a:t>子程序设计</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b="1" dirty="0" smtClean="0">
                <a:effectLst/>
                <a:ea typeface="宋体" panose="02010600030101010101" pitchFamily="2" charset="-122"/>
              </a:rPr>
              <a:t>第</a:t>
            </a:r>
            <a:r>
              <a:rPr lang="zh-CN" altLang="en-US" sz="2000" b="1" dirty="0">
                <a:effectLst/>
                <a:ea typeface="宋体" panose="02010600030101010101" pitchFamily="2" charset="-122"/>
              </a:rPr>
              <a:t>六</a:t>
            </a:r>
            <a:r>
              <a:rPr lang="zh-CN" altLang="en-US" sz="2000" dirty="0">
                <a:effectLst/>
                <a:ea typeface="宋体" panose="02010600030101010101" pitchFamily="2" charset="-122"/>
              </a:rPr>
              <a:t>部分</a:t>
            </a:r>
            <a:r>
              <a:rPr lang="zh-CN" altLang="en-US" sz="2000" dirty="0" smtClean="0">
                <a:effectLst/>
                <a:ea typeface="宋体" panose="02010600030101010101" pitchFamily="2" charset="-122"/>
              </a:rPr>
              <a:t>：</a:t>
            </a:r>
            <a:r>
              <a:rPr lang="en-US" altLang="zh-CN" sz="2000" dirty="0" err="1">
                <a:effectLst/>
                <a:ea typeface="宋体" panose="02010600030101010101" pitchFamily="2" charset="-122"/>
              </a:rPr>
              <a:t>高级汇编语言技术</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b="1" dirty="0" smtClean="0">
                <a:effectLst/>
                <a:ea typeface="宋体" panose="02010600030101010101" pitchFamily="2" charset="-122"/>
              </a:rPr>
              <a:t>第</a:t>
            </a:r>
            <a:r>
              <a:rPr lang="zh-CN" altLang="en-US" sz="2000" b="1" dirty="0">
                <a:effectLst/>
                <a:ea typeface="宋体" panose="02010600030101010101" pitchFamily="2" charset="-122"/>
              </a:rPr>
              <a:t>七</a:t>
            </a:r>
            <a:r>
              <a:rPr lang="zh-CN" altLang="en-US" sz="2000" dirty="0">
                <a:effectLst/>
                <a:ea typeface="宋体" panose="02010600030101010101" pitchFamily="2" charset="-122"/>
              </a:rPr>
              <a:t>部分</a:t>
            </a:r>
            <a:r>
              <a:rPr lang="zh-CN" altLang="en-US" sz="2000" dirty="0" smtClean="0">
                <a:effectLst/>
                <a:ea typeface="宋体" panose="02010600030101010101" pitchFamily="2" charset="-122"/>
              </a:rPr>
              <a:t>：中断控制接口</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b="1" dirty="0" smtClean="0">
                <a:effectLst/>
                <a:ea typeface="宋体" panose="02010600030101010101" pitchFamily="2" charset="-122"/>
              </a:rPr>
              <a:t>第</a:t>
            </a:r>
            <a:r>
              <a:rPr lang="zh-CN" altLang="en-US" sz="2000" b="1" dirty="0">
                <a:effectLst/>
                <a:ea typeface="宋体" panose="02010600030101010101" pitchFamily="2" charset="-122"/>
              </a:rPr>
              <a:t>八</a:t>
            </a:r>
            <a:r>
              <a:rPr lang="zh-CN" altLang="en-US" sz="2000" dirty="0">
                <a:effectLst/>
                <a:ea typeface="宋体" panose="02010600030101010101" pitchFamily="2" charset="-122"/>
              </a:rPr>
              <a:t>部分</a:t>
            </a:r>
            <a:r>
              <a:rPr lang="zh-CN" altLang="en-US" sz="2000" dirty="0" smtClean="0">
                <a:effectLst/>
                <a:ea typeface="宋体" panose="02010600030101010101" pitchFamily="2" charset="-122"/>
              </a:rPr>
              <a:t>：输入输出接口</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000" dirty="0" smtClean="0">
                <a:effectLst/>
                <a:ea typeface="宋体" panose="02010600030101010101" pitchFamily="2" charset="-122"/>
              </a:rPr>
              <a:t>第</a:t>
            </a:r>
            <a:r>
              <a:rPr lang="zh-CN" altLang="en-US" sz="2000" dirty="0" smtClean="0">
                <a:effectLst/>
                <a:ea typeface="宋体" panose="02010600030101010101" pitchFamily="2" charset="-122"/>
              </a:rPr>
              <a:t>九部分</a:t>
            </a:r>
            <a:r>
              <a:rPr lang="zh-CN" altLang="en-US" sz="2000" dirty="0">
                <a:effectLst/>
                <a:ea typeface="宋体" panose="02010600030101010101" pitchFamily="2" charset="-122"/>
              </a:rPr>
              <a:t>：串并行接口</a:t>
            </a:r>
            <a:endParaRPr lang="en-US" altLang="zh-CN" sz="2000" dirty="0">
              <a:effectLst/>
              <a:ea typeface="宋体" panose="02010600030101010101" pitchFamily="2" charset="-122"/>
            </a:endParaRPr>
          </a:p>
          <a:p>
            <a:pPr marL="0" indent="0" eaLnBrk="1" hangingPunct="1">
              <a:lnSpc>
                <a:spcPct val="130000"/>
              </a:lnSpc>
              <a:spcBef>
                <a:spcPts val="1200"/>
              </a:spcBef>
              <a:buClr>
                <a:srgbClr val="FF0000"/>
              </a:buClr>
              <a:buNone/>
            </a:pPr>
            <a:r>
              <a:rPr lang="zh-CN" altLang="en-US" sz="2000" b="1" dirty="0" smtClean="0">
                <a:effectLst/>
                <a:ea typeface="宋体" panose="02010600030101010101" pitchFamily="2" charset="-122"/>
              </a:rPr>
              <a:t>第十</a:t>
            </a:r>
            <a:r>
              <a:rPr lang="zh-CN" altLang="en-US" sz="2000" dirty="0" smtClean="0">
                <a:effectLst/>
                <a:ea typeface="宋体" panose="02010600030101010101" pitchFamily="2" charset="-122"/>
              </a:rPr>
              <a:t>部分</a:t>
            </a:r>
            <a:r>
              <a:rPr lang="zh-CN" altLang="en-US" sz="2000" dirty="0">
                <a:effectLst/>
                <a:ea typeface="宋体" panose="02010600030101010101" pitchFamily="2" charset="-122"/>
              </a:rPr>
              <a:t>：模拟</a:t>
            </a:r>
            <a:r>
              <a:rPr lang="zh-CN" altLang="en-US" sz="2000" dirty="0" smtClean="0">
                <a:effectLst/>
                <a:ea typeface="宋体" panose="02010600030101010101" pitchFamily="2" charset="-122"/>
              </a:rPr>
              <a:t>接口</a:t>
            </a:r>
            <a:endParaRPr lang="en-US" altLang="zh-CN" sz="2000" b="1" dirty="0">
              <a:effectLst/>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8" name="组合 82947"/>
          <p:cNvGrpSpPr/>
          <p:nvPr/>
        </p:nvGrpSpPr>
        <p:grpSpPr>
          <a:xfrm>
            <a:off x="4419600" y="1176338"/>
            <a:ext cx="4343400" cy="381000"/>
            <a:chOff x="2112" y="576"/>
            <a:chExt cx="3168" cy="240"/>
          </a:xfrm>
        </p:grpSpPr>
        <p:grpSp>
          <p:nvGrpSpPr>
            <p:cNvPr id="82949" name="组合 82948"/>
            <p:cNvGrpSpPr/>
            <p:nvPr/>
          </p:nvGrpSpPr>
          <p:grpSpPr>
            <a:xfrm>
              <a:off x="2880" y="576"/>
              <a:ext cx="287" cy="240"/>
              <a:chOff x="2880" y="576"/>
              <a:chExt cx="287" cy="240"/>
            </a:xfrm>
          </p:grpSpPr>
          <p:sp>
            <p:nvSpPr>
              <p:cNvPr id="82950" name="矩形 829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1" name="文本框 82950"/>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Lucida Console" panose="020B0609040504020204" pitchFamily="49" charset="0"/>
                  </a:rPr>
                  <a:t>OF</a:t>
                </a:r>
              </a:p>
            </p:txBody>
          </p:sp>
        </p:grpSp>
        <p:grpSp>
          <p:nvGrpSpPr>
            <p:cNvPr id="82952" name="组合 82951"/>
            <p:cNvGrpSpPr/>
            <p:nvPr/>
          </p:nvGrpSpPr>
          <p:grpSpPr>
            <a:xfrm>
              <a:off x="3072" y="576"/>
              <a:ext cx="288" cy="240"/>
              <a:chOff x="2880" y="576"/>
              <a:chExt cx="288" cy="240"/>
            </a:xfrm>
          </p:grpSpPr>
          <p:sp>
            <p:nvSpPr>
              <p:cNvPr id="82953" name="矩形 8295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4" name="文本框 8295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2955" name="组合 82954"/>
            <p:cNvGrpSpPr/>
            <p:nvPr/>
          </p:nvGrpSpPr>
          <p:grpSpPr>
            <a:xfrm>
              <a:off x="3264" y="576"/>
              <a:ext cx="288" cy="240"/>
              <a:chOff x="2880" y="576"/>
              <a:chExt cx="288" cy="240"/>
            </a:xfrm>
          </p:grpSpPr>
          <p:sp>
            <p:nvSpPr>
              <p:cNvPr id="82956" name="矩形 8295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7" name="文本框 8295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2958" name="组合 82957"/>
            <p:cNvGrpSpPr/>
            <p:nvPr/>
          </p:nvGrpSpPr>
          <p:grpSpPr>
            <a:xfrm>
              <a:off x="3455" y="576"/>
              <a:ext cx="288" cy="240"/>
              <a:chOff x="2879" y="576"/>
              <a:chExt cx="288" cy="240"/>
            </a:xfrm>
          </p:grpSpPr>
          <p:sp>
            <p:nvSpPr>
              <p:cNvPr id="82959" name="矩形 8295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0" name="文本框 82959"/>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2961" name="组合 82960"/>
            <p:cNvGrpSpPr/>
            <p:nvPr/>
          </p:nvGrpSpPr>
          <p:grpSpPr>
            <a:xfrm>
              <a:off x="3649" y="576"/>
              <a:ext cx="288" cy="240"/>
              <a:chOff x="2881" y="576"/>
              <a:chExt cx="288" cy="240"/>
            </a:xfrm>
          </p:grpSpPr>
          <p:sp>
            <p:nvSpPr>
              <p:cNvPr id="82962" name="矩形 8296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3" name="文本框 8296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2964" name="组合 82963"/>
            <p:cNvGrpSpPr/>
            <p:nvPr/>
          </p:nvGrpSpPr>
          <p:grpSpPr>
            <a:xfrm>
              <a:off x="3840" y="576"/>
              <a:ext cx="288" cy="240"/>
              <a:chOff x="2880" y="576"/>
              <a:chExt cx="288" cy="240"/>
            </a:xfrm>
          </p:grpSpPr>
          <p:sp>
            <p:nvSpPr>
              <p:cNvPr id="82965" name="矩形 8296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6" name="文本框 8296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2967" name="组合 82966"/>
            <p:cNvGrpSpPr/>
            <p:nvPr/>
          </p:nvGrpSpPr>
          <p:grpSpPr>
            <a:xfrm>
              <a:off x="4032" y="576"/>
              <a:ext cx="288" cy="240"/>
              <a:chOff x="2880" y="576"/>
              <a:chExt cx="288" cy="240"/>
            </a:xfrm>
          </p:grpSpPr>
          <p:sp>
            <p:nvSpPr>
              <p:cNvPr id="82968" name="矩形 8296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9" name="文本框 8296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70" name="组合 82969"/>
            <p:cNvGrpSpPr/>
            <p:nvPr/>
          </p:nvGrpSpPr>
          <p:grpSpPr>
            <a:xfrm>
              <a:off x="4224" y="576"/>
              <a:ext cx="287" cy="240"/>
              <a:chOff x="2880" y="576"/>
              <a:chExt cx="287" cy="240"/>
            </a:xfrm>
          </p:grpSpPr>
          <p:sp>
            <p:nvSpPr>
              <p:cNvPr id="82971" name="矩形 8297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2" name="文本框 82971"/>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2973" name="组合 82972"/>
            <p:cNvGrpSpPr/>
            <p:nvPr/>
          </p:nvGrpSpPr>
          <p:grpSpPr>
            <a:xfrm>
              <a:off x="4416" y="576"/>
              <a:ext cx="288" cy="240"/>
              <a:chOff x="2880" y="576"/>
              <a:chExt cx="288" cy="240"/>
            </a:xfrm>
          </p:grpSpPr>
          <p:sp>
            <p:nvSpPr>
              <p:cNvPr id="82974" name="矩形 8297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5" name="文本框 8297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76" name="组合 82975"/>
            <p:cNvGrpSpPr/>
            <p:nvPr/>
          </p:nvGrpSpPr>
          <p:grpSpPr>
            <a:xfrm>
              <a:off x="4608" y="576"/>
              <a:ext cx="288" cy="240"/>
              <a:chOff x="2880" y="576"/>
              <a:chExt cx="288" cy="240"/>
            </a:xfrm>
          </p:grpSpPr>
          <p:sp>
            <p:nvSpPr>
              <p:cNvPr id="82977" name="矩形 8297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8" name="文本框 8297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2979" name="组合 82978"/>
            <p:cNvGrpSpPr/>
            <p:nvPr/>
          </p:nvGrpSpPr>
          <p:grpSpPr>
            <a:xfrm>
              <a:off x="4800" y="576"/>
              <a:ext cx="288" cy="240"/>
              <a:chOff x="2880" y="576"/>
              <a:chExt cx="288" cy="240"/>
            </a:xfrm>
          </p:grpSpPr>
          <p:sp>
            <p:nvSpPr>
              <p:cNvPr id="82980" name="矩形 8297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1" name="文本框 8298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82" name="组合 82981"/>
            <p:cNvGrpSpPr/>
            <p:nvPr/>
          </p:nvGrpSpPr>
          <p:grpSpPr>
            <a:xfrm>
              <a:off x="4993" y="576"/>
              <a:ext cx="287" cy="240"/>
              <a:chOff x="2881" y="576"/>
              <a:chExt cx="287" cy="240"/>
            </a:xfrm>
          </p:grpSpPr>
          <p:sp>
            <p:nvSpPr>
              <p:cNvPr id="82983" name="矩形 8298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4" name="文本框 8298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2985" name="组合 82984"/>
            <p:cNvGrpSpPr/>
            <p:nvPr/>
          </p:nvGrpSpPr>
          <p:grpSpPr>
            <a:xfrm>
              <a:off x="2688" y="576"/>
              <a:ext cx="288" cy="240"/>
              <a:chOff x="2880" y="576"/>
              <a:chExt cx="288" cy="240"/>
            </a:xfrm>
          </p:grpSpPr>
          <p:sp>
            <p:nvSpPr>
              <p:cNvPr id="82986" name="矩形 8298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7" name="文本框 8298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88" name="组合 82987"/>
            <p:cNvGrpSpPr/>
            <p:nvPr/>
          </p:nvGrpSpPr>
          <p:grpSpPr>
            <a:xfrm>
              <a:off x="2496" y="576"/>
              <a:ext cx="288" cy="240"/>
              <a:chOff x="2880" y="576"/>
              <a:chExt cx="288" cy="240"/>
            </a:xfrm>
          </p:grpSpPr>
          <p:sp>
            <p:nvSpPr>
              <p:cNvPr id="82989" name="矩形 8298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0" name="文本框 8298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91" name="组合 82990"/>
            <p:cNvGrpSpPr/>
            <p:nvPr/>
          </p:nvGrpSpPr>
          <p:grpSpPr>
            <a:xfrm>
              <a:off x="2304" y="576"/>
              <a:ext cx="288" cy="240"/>
              <a:chOff x="2880" y="576"/>
              <a:chExt cx="288" cy="240"/>
            </a:xfrm>
          </p:grpSpPr>
          <p:sp>
            <p:nvSpPr>
              <p:cNvPr id="82992" name="矩形 8299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3" name="文本框 8299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94" name="组合 82993"/>
            <p:cNvGrpSpPr/>
            <p:nvPr/>
          </p:nvGrpSpPr>
          <p:grpSpPr>
            <a:xfrm>
              <a:off x="2112" y="576"/>
              <a:ext cx="288" cy="240"/>
              <a:chOff x="2880" y="576"/>
              <a:chExt cx="288" cy="240"/>
            </a:xfrm>
          </p:grpSpPr>
          <p:sp>
            <p:nvSpPr>
              <p:cNvPr id="82995" name="矩形 8299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6" name="文本框 8299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2997" name="矩形 82996"/>
          <p:cNvSpPr/>
          <p:nvPr/>
        </p:nvSpPr>
        <p:spPr>
          <a:xfrm>
            <a:off x="5008563" y="1244600"/>
            <a:ext cx="184150" cy="274638"/>
          </a:xfrm>
          <a:prstGeom prst="rect">
            <a:avLst/>
          </a:prstGeom>
          <a:noFill/>
          <a:ln w="12700">
            <a:noFill/>
          </a:ln>
        </p:spPr>
        <p:txBody>
          <a:bodyPr wrap="none" anchor="t">
            <a:spAutoFit/>
          </a:bodyPr>
          <a:lstStyle/>
          <a:p>
            <a:pPr eaLnBrk="0" hangingPunct="0"/>
            <a:endParaRPr sz="1200" b="1" dirty="0">
              <a:solidFill>
                <a:srgbClr val="000000"/>
              </a:solidFill>
              <a:latin typeface="Lucida Console" panose="020B0609040504020204" pitchFamily="49" charset="0"/>
            </a:endParaRPr>
          </a:p>
        </p:txBody>
      </p:sp>
      <p:sp>
        <p:nvSpPr>
          <p:cNvPr id="82998" name="矩形 82997"/>
          <p:cNvSpPr/>
          <p:nvPr/>
        </p:nvSpPr>
        <p:spPr>
          <a:xfrm>
            <a:off x="4703763" y="1244600"/>
            <a:ext cx="184150" cy="274638"/>
          </a:xfrm>
          <a:prstGeom prst="rect">
            <a:avLst/>
          </a:prstGeom>
          <a:noFill/>
          <a:ln w="12700">
            <a:noFill/>
          </a:ln>
        </p:spPr>
        <p:txBody>
          <a:bodyPr wrap="none" anchor="t">
            <a:spAutoFit/>
          </a:bodyPr>
          <a:lstStyle/>
          <a:p>
            <a:pPr eaLnBrk="0" hangingPunct="0"/>
            <a:endParaRPr sz="1200" b="1" dirty="0">
              <a:solidFill>
                <a:srgbClr val="000000"/>
              </a:solidFill>
              <a:latin typeface="Lucida Console" panose="020B0609040504020204" pitchFamily="49" charset="0"/>
            </a:endParaRPr>
          </a:p>
        </p:txBody>
      </p:sp>
      <p:sp>
        <p:nvSpPr>
          <p:cNvPr id="82999" name="文本框 82998"/>
          <p:cNvSpPr txBox="1"/>
          <p:nvPr/>
        </p:nvSpPr>
        <p:spPr>
          <a:xfrm>
            <a:off x="7620000" y="871538"/>
            <a:ext cx="1066800" cy="336550"/>
          </a:xfrm>
          <a:prstGeom prst="rect">
            <a:avLst/>
          </a:prstGeom>
          <a:noFill/>
          <a:ln w="12700">
            <a:noFill/>
          </a:ln>
        </p:spPr>
        <p:txBody>
          <a:bodyPr>
            <a:spAutoFit/>
          </a:bodyPr>
          <a:lstStyle/>
          <a:p>
            <a:pPr eaLnBrk="0" hangingPunct="0"/>
            <a:r>
              <a:rPr lang="en-US" altLang="zh-CN" sz="1600" b="1">
                <a:solidFill>
                  <a:srgbClr val="000000"/>
                </a:solidFill>
                <a:latin typeface="Times New Roman" panose="02020603050405020304" pitchFamily="18" charset="0"/>
              </a:rPr>
              <a:t>8086/8088</a:t>
            </a:r>
          </a:p>
        </p:txBody>
      </p:sp>
      <p:grpSp>
        <p:nvGrpSpPr>
          <p:cNvPr id="83000" name="组合 82999"/>
          <p:cNvGrpSpPr/>
          <p:nvPr/>
        </p:nvGrpSpPr>
        <p:grpSpPr>
          <a:xfrm>
            <a:off x="4419600" y="1938338"/>
            <a:ext cx="4343400" cy="381000"/>
            <a:chOff x="2112" y="576"/>
            <a:chExt cx="3168" cy="240"/>
          </a:xfrm>
        </p:grpSpPr>
        <p:grpSp>
          <p:nvGrpSpPr>
            <p:cNvPr id="83001" name="组合 83000"/>
            <p:cNvGrpSpPr/>
            <p:nvPr/>
          </p:nvGrpSpPr>
          <p:grpSpPr>
            <a:xfrm>
              <a:off x="2881" y="576"/>
              <a:ext cx="287" cy="240"/>
              <a:chOff x="2881" y="576"/>
              <a:chExt cx="287" cy="240"/>
            </a:xfrm>
          </p:grpSpPr>
          <p:sp>
            <p:nvSpPr>
              <p:cNvPr id="83002" name="矩形 8300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3" name="文本框 83002"/>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004" name="组合 83003"/>
            <p:cNvGrpSpPr/>
            <p:nvPr/>
          </p:nvGrpSpPr>
          <p:grpSpPr>
            <a:xfrm>
              <a:off x="3072" y="576"/>
              <a:ext cx="288" cy="240"/>
              <a:chOff x="2880" y="576"/>
              <a:chExt cx="288" cy="240"/>
            </a:xfrm>
          </p:grpSpPr>
          <p:sp>
            <p:nvSpPr>
              <p:cNvPr id="83005" name="矩形 830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6" name="文本框 8300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007" name="组合 83006"/>
            <p:cNvGrpSpPr/>
            <p:nvPr/>
          </p:nvGrpSpPr>
          <p:grpSpPr>
            <a:xfrm>
              <a:off x="3264" y="576"/>
              <a:ext cx="288" cy="240"/>
              <a:chOff x="2880" y="576"/>
              <a:chExt cx="288" cy="240"/>
            </a:xfrm>
          </p:grpSpPr>
          <p:sp>
            <p:nvSpPr>
              <p:cNvPr id="83008" name="矩形 8300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9" name="文本框 8300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010" name="组合 83009"/>
            <p:cNvGrpSpPr/>
            <p:nvPr/>
          </p:nvGrpSpPr>
          <p:grpSpPr>
            <a:xfrm>
              <a:off x="3455" y="576"/>
              <a:ext cx="288" cy="240"/>
              <a:chOff x="2879" y="576"/>
              <a:chExt cx="288" cy="240"/>
            </a:xfrm>
          </p:grpSpPr>
          <p:sp>
            <p:nvSpPr>
              <p:cNvPr id="83011" name="矩形 8301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2" name="文本框 83011"/>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013" name="组合 83012"/>
            <p:cNvGrpSpPr/>
            <p:nvPr/>
          </p:nvGrpSpPr>
          <p:grpSpPr>
            <a:xfrm>
              <a:off x="3649" y="576"/>
              <a:ext cx="288" cy="240"/>
              <a:chOff x="2881" y="576"/>
              <a:chExt cx="288" cy="240"/>
            </a:xfrm>
          </p:grpSpPr>
          <p:sp>
            <p:nvSpPr>
              <p:cNvPr id="83014" name="矩形 8301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5" name="文本框 83014"/>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016" name="组合 83015"/>
            <p:cNvGrpSpPr/>
            <p:nvPr/>
          </p:nvGrpSpPr>
          <p:grpSpPr>
            <a:xfrm>
              <a:off x="3840" y="576"/>
              <a:ext cx="288" cy="240"/>
              <a:chOff x="2880" y="576"/>
              <a:chExt cx="288" cy="240"/>
            </a:xfrm>
          </p:grpSpPr>
          <p:sp>
            <p:nvSpPr>
              <p:cNvPr id="83017" name="矩形 830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8" name="文本框 8301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019" name="组合 83018"/>
            <p:cNvGrpSpPr/>
            <p:nvPr/>
          </p:nvGrpSpPr>
          <p:grpSpPr>
            <a:xfrm>
              <a:off x="4032" y="576"/>
              <a:ext cx="288" cy="240"/>
              <a:chOff x="2880" y="576"/>
              <a:chExt cx="288" cy="240"/>
            </a:xfrm>
          </p:grpSpPr>
          <p:sp>
            <p:nvSpPr>
              <p:cNvPr id="83020" name="矩形 830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1" name="文本框 830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22" name="组合 83021"/>
            <p:cNvGrpSpPr/>
            <p:nvPr/>
          </p:nvGrpSpPr>
          <p:grpSpPr>
            <a:xfrm>
              <a:off x="4224" y="576"/>
              <a:ext cx="287" cy="240"/>
              <a:chOff x="2880" y="576"/>
              <a:chExt cx="287" cy="240"/>
            </a:xfrm>
          </p:grpSpPr>
          <p:sp>
            <p:nvSpPr>
              <p:cNvPr id="83023" name="矩形 830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4" name="文本框 83023"/>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025" name="组合 83024"/>
            <p:cNvGrpSpPr/>
            <p:nvPr/>
          </p:nvGrpSpPr>
          <p:grpSpPr>
            <a:xfrm>
              <a:off x="4416" y="576"/>
              <a:ext cx="288" cy="240"/>
              <a:chOff x="2880" y="576"/>
              <a:chExt cx="288" cy="240"/>
            </a:xfrm>
          </p:grpSpPr>
          <p:sp>
            <p:nvSpPr>
              <p:cNvPr id="83026" name="矩形 830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7" name="文本框 8302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28" name="组合 83027"/>
            <p:cNvGrpSpPr/>
            <p:nvPr/>
          </p:nvGrpSpPr>
          <p:grpSpPr>
            <a:xfrm>
              <a:off x="4608" y="576"/>
              <a:ext cx="288" cy="240"/>
              <a:chOff x="2880" y="576"/>
              <a:chExt cx="288" cy="240"/>
            </a:xfrm>
          </p:grpSpPr>
          <p:sp>
            <p:nvSpPr>
              <p:cNvPr id="83029" name="矩形 830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0" name="文本框 8302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031" name="组合 83030"/>
            <p:cNvGrpSpPr/>
            <p:nvPr/>
          </p:nvGrpSpPr>
          <p:grpSpPr>
            <a:xfrm>
              <a:off x="4800" y="576"/>
              <a:ext cx="288" cy="240"/>
              <a:chOff x="2880" y="576"/>
              <a:chExt cx="288" cy="240"/>
            </a:xfrm>
          </p:grpSpPr>
          <p:sp>
            <p:nvSpPr>
              <p:cNvPr id="83032" name="矩形 830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3" name="文本框 830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34" name="组合 83033"/>
            <p:cNvGrpSpPr/>
            <p:nvPr/>
          </p:nvGrpSpPr>
          <p:grpSpPr>
            <a:xfrm>
              <a:off x="4993" y="576"/>
              <a:ext cx="287" cy="240"/>
              <a:chOff x="2881" y="576"/>
              <a:chExt cx="287" cy="240"/>
            </a:xfrm>
          </p:grpSpPr>
          <p:sp>
            <p:nvSpPr>
              <p:cNvPr id="83035" name="矩形 830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6" name="文本框 83035"/>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037" name="组合 83036"/>
            <p:cNvGrpSpPr/>
            <p:nvPr/>
          </p:nvGrpSpPr>
          <p:grpSpPr>
            <a:xfrm>
              <a:off x="2688" y="576"/>
              <a:ext cx="288" cy="240"/>
              <a:chOff x="2880" y="576"/>
              <a:chExt cx="288" cy="240"/>
            </a:xfrm>
          </p:grpSpPr>
          <p:sp>
            <p:nvSpPr>
              <p:cNvPr id="83038" name="矩形 830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9" name="文本框 8303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0" name="组合 83039"/>
            <p:cNvGrpSpPr/>
            <p:nvPr/>
          </p:nvGrpSpPr>
          <p:grpSpPr>
            <a:xfrm>
              <a:off x="2496" y="576"/>
              <a:ext cx="288" cy="240"/>
              <a:chOff x="2880" y="576"/>
              <a:chExt cx="288" cy="240"/>
            </a:xfrm>
          </p:grpSpPr>
          <p:sp>
            <p:nvSpPr>
              <p:cNvPr id="83041" name="矩形 830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2" name="文本框 830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3" name="组合 83042"/>
            <p:cNvGrpSpPr/>
            <p:nvPr/>
          </p:nvGrpSpPr>
          <p:grpSpPr>
            <a:xfrm>
              <a:off x="2304" y="576"/>
              <a:ext cx="288" cy="240"/>
              <a:chOff x="2880" y="576"/>
              <a:chExt cx="288" cy="240"/>
            </a:xfrm>
          </p:grpSpPr>
          <p:sp>
            <p:nvSpPr>
              <p:cNvPr id="83044" name="矩形 830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5" name="文本框 830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6" name="组合 83045"/>
            <p:cNvGrpSpPr/>
            <p:nvPr/>
          </p:nvGrpSpPr>
          <p:grpSpPr>
            <a:xfrm>
              <a:off x="2112" y="576"/>
              <a:ext cx="288" cy="240"/>
              <a:chOff x="2880" y="576"/>
              <a:chExt cx="288" cy="240"/>
            </a:xfrm>
          </p:grpSpPr>
          <p:sp>
            <p:nvSpPr>
              <p:cNvPr id="83047" name="矩形 830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8" name="文本框 830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049" name="矩形 83048"/>
          <p:cNvSpPr/>
          <p:nvPr/>
        </p:nvSpPr>
        <p:spPr>
          <a:xfrm>
            <a:off x="5008563" y="2014538"/>
            <a:ext cx="55245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050" name="矩形 83049"/>
          <p:cNvSpPr/>
          <p:nvPr/>
        </p:nvSpPr>
        <p:spPr>
          <a:xfrm>
            <a:off x="4703763" y="2014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sp>
        <p:nvSpPr>
          <p:cNvPr id="83051" name="文本框 83050"/>
          <p:cNvSpPr txBox="1"/>
          <p:nvPr/>
        </p:nvSpPr>
        <p:spPr>
          <a:xfrm>
            <a:off x="7972425" y="1633538"/>
            <a:ext cx="838200" cy="336550"/>
          </a:xfrm>
          <a:prstGeom prst="rect">
            <a:avLst/>
          </a:prstGeom>
          <a:noFill/>
          <a:ln w="12700">
            <a:noFill/>
          </a:ln>
        </p:spPr>
        <p:txBody>
          <a:bodyPr>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80286</a:t>
            </a:r>
          </a:p>
        </p:txBody>
      </p:sp>
      <p:grpSp>
        <p:nvGrpSpPr>
          <p:cNvPr id="83052" name="组合 83051"/>
          <p:cNvGrpSpPr/>
          <p:nvPr/>
        </p:nvGrpSpPr>
        <p:grpSpPr>
          <a:xfrm>
            <a:off x="200025" y="2700338"/>
            <a:ext cx="8555038" cy="381000"/>
            <a:chOff x="192" y="3072"/>
            <a:chExt cx="5389" cy="240"/>
          </a:xfrm>
        </p:grpSpPr>
        <p:grpSp>
          <p:nvGrpSpPr>
            <p:cNvPr id="83053" name="组合 83052"/>
            <p:cNvGrpSpPr/>
            <p:nvPr/>
          </p:nvGrpSpPr>
          <p:grpSpPr>
            <a:xfrm>
              <a:off x="192" y="3072"/>
              <a:ext cx="2736" cy="240"/>
              <a:chOff x="2112" y="576"/>
              <a:chExt cx="3168" cy="240"/>
            </a:xfrm>
          </p:grpSpPr>
          <p:grpSp>
            <p:nvGrpSpPr>
              <p:cNvPr id="83054" name="组合 83053"/>
              <p:cNvGrpSpPr/>
              <p:nvPr/>
            </p:nvGrpSpPr>
            <p:grpSpPr>
              <a:xfrm>
                <a:off x="2881" y="576"/>
                <a:ext cx="287" cy="240"/>
                <a:chOff x="2881" y="576"/>
                <a:chExt cx="287" cy="240"/>
              </a:xfrm>
            </p:grpSpPr>
            <p:sp>
              <p:nvSpPr>
                <p:cNvPr id="83055" name="矩形 8305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56" name="文本框 83055"/>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57" name="组合 83056"/>
              <p:cNvGrpSpPr/>
              <p:nvPr/>
            </p:nvGrpSpPr>
            <p:grpSpPr>
              <a:xfrm>
                <a:off x="3072" y="576"/>
                <a:ext cx="288" cy="240"/>
                <a:chOff x="2880" y="576"/>
                <a:chExt cx="288" cy="240"/>
              </a:xfrm>
            </p:grpSpPr>
            <p:sp>
              <p:nvSpPr>
                <p:cNvPr id="83058" name="矩形 8305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59" name="文本框 83058"/>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0" name="组合 83059"/>
              <p:cNvGrpSpPr/>
              <p:nvPr/>
            </p:nvGrpSpPr>
            <p:grpSpPr>
              <a:xfrm>
                <a:off x="3264" y="576"/>
                <a:ext cx="288" cy="240"/>
                <a:chOff x="2880" y="576"/>
                <a:chExt cx="288" cy="240"/>
              </a:xfrm>
            </p:grpSpPr>
            <p:sp>
              <p:nvSpPr>
                <p:cNvPr id="83061" name="矩形 8306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2" name="文本框 83061"/>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3" name="组合 83062"/>
              <p:cNvGrpSpPr/>
              <p:nvPr/>
            </p:nvGrpSpPr>
            <p:grpSpPr>
              <a:xfrm>
                <a:off x="3455" y="576"/>
                <a:ext cx="288" cy="240"/>
                <a:chOff x="2879" y="576"/>
                <a:chExt cx="288" cy="240"/>
              </a:xfrm>
            </p:grpSpPr>
            <p:sp>
              <p:nvSpPr>
                <p:cNvPr id="83064" name="矩形 8306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5" name="文本框 83064"/>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6" name="组合 83065"/>
              <p:cNvGrpSpPr/>
              <p:nvPr/>
            </p:nvGrpSpPr>
            <p:grpSpPr>
              <a:xfrm>
                <a:off x="3649" y="576"/>
                <a:ext cx="288" cy="240"/>
                <a:chOff x="2881" y="576"/>
                <a:chExt cx="288" cy="240"/>
              </a:xfrm>
            </p:grpSpPr>
            <p:sp>
              <p:nvSpPr>
                <p:cNvPr id="83067" name="矩形 8306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8" name="文本框 83067"/>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069" name="组合 83068"/>
              <p:cNvGrpSpPr/>
              <p:nvPr/>
            </p:nvGrpSpPr>
            <p:grpSpPr>
              <a:xfrm>
                <a:off x="3840" y="576"/>
                <a:ext cx="288" cy="240"/>
                <a:chOff x="2880" y="576"/>
                <a:chExt cx="288" cy="240"/>
              </a:xfrm>
            </p:grpSpPr>
            <p:sp>
              <p:nvSpPr>
                <p:cNvPr id="83070" name="矩形 8306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1" name="文本框 83070"/>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72" name="组合 83071"/>
              <p:cNvGrpSpPr/>
              <p:nvPr/>
            </p:nvGrpSpPr>
            <p:grpSpPr>
              <a:xfrm>
                <a:off x="4032" y="576"/>
                <a:ext cx="288" cy="240"/>
                <a:chOff x="2880" y="576"/>
                <a:chExt cx="288" cy="240"/>
              </a:xfrm>
            </p:grpSpPr>
            <p:sp>
              <p:nvSpPr>
                <p:cNvPr id="83073" name="矩形 8307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4" name="文本框 8307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75" name="组合 83074"/>
              <p:cNvGrpSpPr/>
              <p:nvPr/>
            </p:nvGrpSpPr>
            <p:grpSpPr>
              <a:xfrm>
                <a:off x="4224" y="576"/>
                <a:ext cx="287" cy="240"/>
                <a:chOff x="2880" y="576"/>
                <a:chExt cx="287" cy="240"/>
              </a:xfrm>
            </p:grpSpPr>
            <p:sp>
              <p:nvSpPr>
                <p:cNvPr id="83076" name="矩形 8307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7" name="文本框 83076"/>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78" name="组合 83077"/>
              <p:cNvGrpSpPr/>
              <p:nvPr/>
            </p:nvGrpSpPr>
            <p:grpSpPr>
              <a:xfrm>
                <a:off x="4416" y="576"/>
                <a:ext cx="288" cy="240"/>
                <a:chOff x="2880" y="576"/>
                <a:chExt cx="288" cy="240"/>
              </a:xfrm>
            </p:grpSpPr>
            <p:sp>
              <p:nvSpPr>
                <p:cNvPr id="83079" name="矩形 8307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0" name="文本框 8307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81" name="组合 83080"/>
              <p:cNvGrpSpPr/>
              <p:nvPr/>
            </p:nvGrpSpPr>
            <p:grpSpPr>
              <a:xfrm>
                <a:off x="4608" y="576"/>
                <a:ext cx="288" cy="240"/>
                <a:chOff x="2880" y="576"/>
                <a:chExt cx="288" cy="240"/>
              </a:xfrm>
            </p:grpSpPr>
            <p:sp>
              <p:nvSpPr>
                <p:cNvPr id="83082" name="矩形 8308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3" name="文本框 83082"/>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84" name="组合 83083"/>
              <p:cNvGrpSpPr/>
              <p:nvPr/>
            </p:nvGrpSpPr>
            <p:grpSpPr>
              <a:xfrm>
                <a:off x="4800" y="576"/>
                <a:ext cx="288" cy="240"/>
                <a:chOff x="2880" y="576"/>
                <a:chExt cx="288" cy="240"/>
              </a:xfrm>
            </p:grpSpPr>
            <p:sp>
              <p:nvSpPr>
                <p:cNvPr id="83085" name="矩形 8308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6" name="文本框 8308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87" name="组合 83086"/>
              <p:cNvGrpSpPr/>
              <p:nvPr/>
            </p:nvGrpSpPr>
            <p:grpSpPr>
              <a:xfrm>
                <a:off x="4993" y="576"/>
                <a:ext cx="287" cy="240"/>
                <a:chOff x="2881" y="576"/>
                <a:chExt cx="287" cy="240"/>
              </a:xfrm>
            </p:grpSpPr>
            <p:sp>
              <p:nvSpPr>
                <p:cNvPr id="83088" name="矩形 8308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9" name="文本框 83088"/>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090" name="组合 83089"/>
              <p:cNvGrpSpPr/>
              <p:nvPr/>
            </p:nvGrpSpPr>
            <p:grpSpPr>
              <a:xfrm>
                <a:off x="2688" y="576"/>
                <a:ext cx="288" cy="240"/>
                <a:chOff x="2880" y="576"/>
                <a:chExt cx="288" cy="240"/>
              </a:xfrm>
            </p:grpSpPr>
            <p:sp>
              <p:nvSpPr>
                <p:cNvPr id="83091" name="矩形 8309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2" name="文本框 8309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3" name="组合 83092"/>
              <p:cNvGrpSpPr/>
              <p:nvPr/>
            </p:nvGrpSpPr>
            <p:grpSpPr>
              <a:xfrm>
                <a:off x="2496" y="576"/>
                <a:ext cx="288" cy="240"/>
                <a:chOff x="2880" y="576"/>
                <a:chExt cx="288" cy="240"/>
              </a:xfrm>
            </p:grpSpPr>
            <p:sp>
              <p:nvSpPr>
                <p:cNvPr id="83094" name="矩形 8309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5" name="文本框 8309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6" name="组合 83095"/>
              <p:cNvGrpSpPr/>
              <p:nvPr/>
            </p:nvGrpSpPr>
            <p:grpSpPr>
              <a:xfrm>
                <a:off x="2304" y="576"/>
                <a:ext cx="288" cy="240"/>
                <a:chOff x="2880" y="576"/>
                <a:chExt cx="288" cy="240"/>
              </a:xfrm>
            </p:grpSpPr>
            <p:sp>
              <p:nvSpPr>
                <p:cNvPr id="83097" name="矩形 8309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8" name="文本框 8309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9" name="组合 83098"/>
              <p:cNvGrpSpPr/>
              <p:nvPr/>
            </p:nvGrpSpPr>
            <p:grpSpPr>
              <a:xfrm>
                <a:off x="2112" y="576"/>
                <a:ext cx="288" cy="240"/>
                <a:chOff x="2880" y="576"/>
                <a:chExt cx="288" cy="240"/>
              </a:xfrm>
            </p:grpSpPr>
            <p:sp>
              <p:nvSpPr>
                <p:cNvPr id="83100" name="矩形 8309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1" name="文本框 8310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102" name="组合 83101"/>
            <p:cNvGrpSpPr/>
            <p:nvPr/>
          </p:nvGrpSpPr>
          <p:grpSpPr>
            <a:xfrm>
              <a:off x="2845" y="3072"/>
              <a:ext cx="2736" cy="240"/>
              <a:chOff x="2845" y="3072"/>
              <a:chExt cx="2736" cy="240"/>
            </a:xfrm>
          </p:grpSpPr>
          <p:grpSp>
            <p:nvGrpSpPr>
              <p:cNvPr id="83103" name="组合 83102"/>
              <p:cNvGrpSpPr/>
              <p:nvPr/>
            </p:nvGrpSpPr>
            <p:grpSpPr>
              <a:xfrm>
                <a:off x="2845" y="3072"/>
                <a:ext cx="2736" cy="240"/>
                <a:chOff x="2112" y="576"/>
                <a:chExt cx="3168" cy="240"/>
              </a:xfrm>
            </p:grpSpPr>
            <p:grpSp>
              <p:nvGrpSpPr>
                <p:cNvPr id="83104" name="组合 83103"/>
                <p:cNvGrpSpPr/>
                <p:nvPr/>
              </p:nvGrpSpPr>
              <p:grpSpPr>
                <a:xfrm>
                  <a:off x="2881" y="576"/>
                  <a:ext cx="287" cy="240"/>
                  <a:chOff x="2881" y="576"/>
                  <a:chExt cx="287" cy="240"/>
                </a:xfrm>
              </p:grpSpPr>
              <p:sp>
                <p:nvSpPr>
                  <p:cNvPr id="83105" name="矩形 831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6" name="文本框 83105"/>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107" name="组合 83106"/>
                <p:cNvGrpSpPr/>
                <p:nvPr/>
              </p:nvGrpSpPr>
              <p:grpSpPr>
                <a:xfrm>
                  <a:off x="3072" y="576"/>
                  <a:ext cx="288" cy="240"/>
                  <a:chOff x="2880" y="576"/>
                  <a:chExt cx="288" cy="240"/>
                </a:xfrm>
              </p:grpSpPr>
              <p:sp>
                <p:nvSpPr>
                  <p:cNvPr id="83108" name="矩形 8310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9" name="文本框 8310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110" name="组合 83109"/>
                <p:cNvGrpSpPr/>
                <p:nvPr/>
              </p:nvGrpSpPr>
              <p:grpSpPr>
                <a:xfrm>
                  <a:off x="3264" y="576"/>
                  <a:ext cx="288" cy="240"/>
                  <a:chOff x="2880" y="576"/>
                  <a:chExt cx="288" cy="240"/>
                </a:xfrm>
              </p:grpSpPr>
              <p:sp>
                <p:nvSpPr>
                  <p:cNvPr id="83111" name="矩形 8311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2" name="文本框 8311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113" name="组合 83112"/>
                <p:cNvGrpSpPr/>
                <p:nvPr/>
              </p:nvGrpSpPr>
              <p:grpSpPr>
                <a:xfrm>
                  <a:off x="3455" y="576"/>
                  <a:ext cx="288" cy="240"/>
                  <a:chOff x="2879" y="576"/>
                  <a:chExt cx="288" cy="240"/>
                </a:xfrm>
              </p:grpSpPr>
              <p:sp>
                <p:nvSpPr>
                  <p:cNvPr id="83114" name="矩形 8311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5" name="文本框 83114"/>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116" name="组合 83115"/>
                <p:cNvGrpSpPr/>
                <p:nvPr/>
              </p:nvGrpSpPr>
              <p:grpSpPr>
                <a:xfrm>
                  <a:off x="3649" y="576"/>
                  <a:ext cx="288" cy="240"/>
                  <a:chOff x="2881" y="576"/>
                  <a:chExt cx="288" cy="240"/>
                </a:xfrm>
              </p:grpSpPr>
              <p:sp>
                <p:nvSpPr>
                  <p:cNvPr id="83117" name="矩形 831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8" name="文本框 83117"/>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119" name="组合 83118"/>
                <p:cNvGrpSpPr/>
                <p:nvPr/>
              </p:nvGrpSpPr>
              <p:grpSpPr>
                <a:xfrm>
                  <a:off x="3840" y="576"/>
                  <a:ext cx="288" cy="240"/>
                  <a:chOff x="2880" y="576"/>
                  <a:chExt cx="288" cy="240"/>
                </a:xfrm>
              </p:grpSpPr>
              <p:sp>
                <p:nvSpPr>
                  <p:cNvPr id="83120" name="矩形 831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1" name="文本框 831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122" name="组合 83121"/>
                <p:cNvGrpSpPr/>
                <p:nvPr/>
              </p:nvGrpSpPr>
              <p:grpSpPr>
                <a:xfrm>
                  <a:off x="4032" y="576"/>
                  <a:ext cx="288" cy="240"/>
                  <a:chOff x="2880" y="576"/>
                  <a:chExt cx="288" cy="240"/>
                </a:xfrm>
              </p:grpSpPr>
              <p:sp>
                <p:nvSpPr>
                  <p:cNvPr id="83123" name="矩形 831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4" name="文本框 8312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25" name="组合 83124"/>
                <p:cNvGrpSpPr/>
                <p:nvPr/>
              </p:nvGrpSpPr>
              <p:grpSpPr>
                <a:xfrm>
                  <a:off x="4224" y="576"/>
                  <a:ext cx="287" cy="240"/>
                  <a:chOff x="2880" y="576"/>
                  <a:chExt cx="287" cy="240"/>
                </a:xfrm>
              </p:grpSpPr>
              <p:sp>
                <p:nvSpPr>
                  <p:cNvPr id="83126" name="矩形 831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7" name="文本框 83126"/>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128" name="组合 83127"/>
                <p:cNvGrpSpPr/>
                <p:nvPr/>
              </p:nvGrpSpPr>
              <p:grpSpPr>
                <a:xfrm>
                  <a:off x="4416" y="576"/>
                  <a:ext cx="288" cy="240"/>
                  <a:chOff x="2880" y="576"/>
                  <a:chExt cx="288" cy="240"/>
                </a:xfrm>
              </p:grpSpPr>
              <p:sp>
                <p:nvSpPr>
                  <p:cNvPr id="83129" name="矩形 831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0" name="文本框 8312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31" name="组合 83130"/>
                <p:cNvGrpSpPr/>
                <p:nvPr/>
              </p:nvGrpSpPr>
              <p:grpSpPr>
                <a:xfrm>
                  <a:off x="4608" y="576"/>
                  <a:ext cx="288" cy="240"/>
                  <a:chOff x="2880" y="576"/>
                  <a:chExt cx="288" cy="240"/>
                </a:xfrm>
              </p:grpSpPr>
              <p:sp>
                <p:nvSpPr>
                  <p:cNvPr id="83132" name="矩形 831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3" name="文本框 831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134" name="组合 83133"/>
                <p:cNvGrpSpPr/>
                <p:nvPr/>
              </p:nvGrpSpPr>
              <p:grpSpPr>
                <a:xfrm>
                  <a:off x="4800" y="576"/>
                  <a:ext cx="288" cy="240"/>
                  <a:chOff x="2880" y="576"/>
                  <a:chExt cx="288" cy="240"/>
                </a:xfrm>
              </p:grpSpPr>
              <p:sp>
                <p:nvSpPr>
                  <p:cNvPr id="83135" name="矩形 831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6" name="文本框 8313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37" name="组合 83136"/>
                <p:cNvGrpSpPr/>
                <p:nvPr/>
              </p:nvGrpSpPr>
              <p:grpSpPr>
                <a:xfrm>
                  <a:off x="4993" y="576"/>
                  <a:ext cx="287" cy="240"/>
                  <a:chOff x="2881" y="576"/>
                  <a:chExt cx="287" cy="240"/>
                </a:xfrm>
              </p:grpSpPr>
              <p:sp>
                <p:nvSpPr>
                  <p:cNvPr id="83138" name="矩形 831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9" name="文本框 83138"/>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140" name="组合 83139"/>
                <p:cNvGrpSpPr/>
                <p:nvPr/>
              </p:nvGrpSpPr>
              <p:grpSpPr>
                <a:xfrm>
                  <a:off x="2688" y="576"/>
                  <a:ext cx="288" cy="240"/>
                  <a:chOff x="2880" y="576"/>
                  <a:chExt cx="288" cy="240"/>
                </a:xfrm>
              </p:grpSpPr>
              <p:sp>
                <p:nvSpPr>
                  <p:cNvPr id="83141" name="矩形 831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2" name="文本框 831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3" name="组合 83142"/>
                <p:cNvGrpSpPr/>
                <p:nvPr/>
              </p:nvGrpSpPr>
              <p:grpSpPr>
                <a:xfrm>
                  <a:off x="2496" y="576"/>
                  <a:ext cx="288" cy="240"/>
                  <a:chOff x="2880" y="576"/>
                  <a:chExt cx="288" cy="240"/>
                </a:xfrm>
              </p:grpSpPr>
              <p:sp>
                <p:nvSpPr>
                  <p:cNvPr id="83144" name="矩形 831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5" name="文本框 831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6" name="组合 83145"/>
                <p:cNvGrpSpPr/>
                <p:nvPr/>
              </p:nvGrpSpPr>
              <p:grpSpPr>
                <a:xfrm>
                  <a:off x="2304" y="576"/>
                  <a:ext cx="288" cy="240"/>
                  <a:chOff x="2880" y="576"/>
                  <a:chExt cx="288" cy="240"/>
                </a:xfrm>
              </p:grpSpPr>
              <p:sp>
                <p:nvSpPr>
                  <p:cNvPr id="83147" name="矩形 831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8" name="文本框 831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9" name="组合 83148"/>
                <p:cNvGrpSpPr/>
                <p:nvPr/>
              </p:nvGrpSpPr>
              <p:grpSpPr>
                <a:xfrm>
                  <a:off x="2112" y="576"/>
                  <a:ext cx="288" cy="240"/>
                  <a:chOff x="2880" y="576"/>
                  <a:chExt cx="288" cy="240"/>
                </a:xfrm>
              </p:grpSpPr>
              <p:sp>
                <p:nvSpPr>
                  <p:cNvPr id="83150" name="矩形 831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51" name="文本框 8315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152" name="矩形 83151"/>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153" name="矩形 83152"/>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154" name="矩形 83153"/>
          <p:cNvSpPr/>
          <p:nvPr/>
        </p:nvSpPr>
        <p:spPr>
          <a:xfrm>
            <a:off x="3889375" y="2776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sp>
        <p:nvSpPr>
          <p:cNvPr id="83155" name="矩形 83154"/>
          <p:cNvSpPr/>
          <p:nvPr/>
        </p:nvSpPr>
        <p:spPr>
          <a:xfrm>
            <a:off x="7972425" y="2395538"/>
            <a:ext cx="742950" cy="336550"/>
          </a:xfrm>
          <a:prstGeom prst="rect">
            <a:avLst/>
          </a:prstGeom>
          <a:noFill/>
          <a:ln w="12700">
            <a:noFill/>
          </a:ln>
        </p:spPr>
        <p:txBody>
          <a:bodyPr wrap="none" anchor="t">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80386</a:t>
            </a:r>
          </a:p>
        </p:txBody>
      </p:sp>
      <p:grpSp>
        <p:nvGrpSpPr>
          <p:cNvPr id="83156" name="组合 83155"/>
          <p:cNvGrpSpPr/>
          <p:nvPr/>
        </p:nvGrpSpPr>
        <p:grpSpPr>
          <a:xfrm>
            <a:off x="200025" y="3462338"/>
            <a:ext cx="8555038" cy="381000"/>
            <a:chOff x="192" y="3072"/>
            <a:chExt cx="5389" cy="240"/>
          </a:xfrm>
        </p:grpSpPr>
        <p:grpSp>
          <p:nvGrpSpPr>
            <p:cNvPr id="83157" name="组合 83156"/>
            <p:cNvGrpSpPr/>
            <p:nvPr/>
          </p:nvGrpSpPr>
          <p:grpSpPr>
            <a:xfrm>
              <a:off x="192" y="3072"/>
              <a:ext cx="5389" cy="240"/>
              <a:chOff x="192" y="3072"/>
              <a:chExt cx="5389" cy="240"/>
            </a:xfrm>
          </p:grpSpPr>
          <p:grpSp>
            <p:nvGrpSpPr>
              <p:cNvPr id="83158" name="组合 83157"/>
              <p:cNvGrpSpPr/>
              <p:nvPr/>
            </p:nvGrpSpPr>
            <p:grpSpPr>
              <a:xfrm>
                <a:off x="192" y="3072"/>
                <a:ext cx="2736" cy="240"/>
                <a:chOff x="2112" y="576"/>
                <a:chExt cx="3168" cy="240"/>
              </a:xfrm>
            </p:grpSpPr>
            <p:grpSp>
              <p:nvGrpSpPr>
                <p:cNvPr id="83159" name="组合 83158"/>
                <p:cNvGrpSpPr/>
                <p:nvPr/>
              </p:nvGrpSpPr>
              <p:grpSpPr>
                <a:xfrm>
                  <a:off x="2881" y="576"/>
                  <a:ext cx="287" cy="240"/>
                  <a:chOff x="2881" y="576"/>
                  <a:chExt cx="287" cy="240"/>
                </a:xfrm>
              </p:grpSpPr>
              <p:sp>
                <p:nvSpPr>
                  <p:cNvPr id="83160" name="矩形 8315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1" name="文本框 83160"/>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2" name="组合 83161"/>
                <p:cNvGrpSpPr/>
                <p:nvPr/>
              </p:nvGrpSpPr>
              <p:grpSpPr>
                <a:xfrm>
                  <a:off x="3072" y="576"/>
                  <a:ext cx="288" cy="240"/>
                  <a:chOff x="2880" y="576"/>
                  <a:chExt cx="288" cy="240"/>
                </a:xfrm>
              </p:grpSpPr>
              <p:sp>
                <p:nvSpPr>
                  <p:cNvPr id="83163" name="矩形 8316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4" name="文本框 83163"/>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5" name="组合 83164"/>
                <p:cNvGrpSpPr/>
                <p:nvPr/>
              </p:nvGrpSpPr>
              <p:grpSpPr>
                <a:xfrm>
                  <a:off x="3264" y="576"/>
                  <a:ext cx="288" cy="240"/>
                  <a:chOff x="2880" y="576"/>
                  <a:chExt cx="288" cy="240"/>
                </a:xfrm>
              </p:grpSpPr>
              <p:sp>
                <p:nvSpPr>
                  <p:cNvPr id="83166" name="矩形 8316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7" name="文本框 83166"/>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8" name="组合 83167"/>
                <p:cNvGrpSpPr/>
                <p:nvPr/>
              </p:nvGrpSpPr>
              <p:grpSpPr>
                <a:xfrm>
                  <a:off x="3455" y="576"/>
                  <a:ext cx="288" cy="240"/>
                  <a:chOff x="2879" y="576"/>
                  <a:chExt cx="288" cy="240"/>
                </a:xfrm>
              </p:grpSpPr>
              <p:sp>
                <p:nvSpPr>
                  <p:cNvPr id="83169" name="矩形 8316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0" name="文本框 83169"/>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71" name="组合 83170"/>
                <p:cNvGrpSpPr/>
                <p:nvPr/>
              </p:nvGrpSpPr>
              <p:grpSpPr>
                <a:xfrm>
                  <a:off x="3649" y="576"/>
                  <a:ext cx="288" cy="240"/>
                  <a:chOff x="2881" y="576"/>
                  <a:chExt cx="288" cy="240"/>
                </a:xfrm>
              </p:grpSpPr>
              <p:sp>
                <p:nvSpPr>
                  <p:cNvPr id="83172" name="矩形 8317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3" name="文本框 8317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174" name="组合 83173"/>
                <p:cNvGrpSpPr/>
                <p:nvPr/>
              </p:nvGrpSpPr>
              <p:grpSpPr>
                <a:xfrm>
                  <a:off x="3840" y="576"/>
                  <a:ext cx="288" cy="240"/>
                  <a:chOff x="2880" y="576"/>
                  <a:chExt cx="288" cy="240"/>
                </a:xfrm>
              </p:grpSpPr>
              <p:sp>
                <p:nvSpPr>
                  <p:cNvPr id="83175" name="矩形 8317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6" name="文本框 83175"/>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77" name="组合 83176"/>
                <p:cNvGrpSpPr/>
                <p:nvPr/>
              </p:nvGrpSpPr>
              <p:grpSpPr>
                <a:xfrm>
                  <a:off x="4032" y="576"/>
                  <a:ext cx="288" cy="240"/>
                  <a:chOff x="2880" y="576"/>
                  <a:chExt cx="288" cy="240"/>
                </a:xfrm>
              </p:grpSpPr>
              <p:sp>
                <p:nvSpPr>
                  <p:cNvPr id="83178" name="矩形 8317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9" name="文本框 8317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80" name="组合 83179"/>
                <p:cNvGrpSpPr/>
                <p:nvPr/>
              </p:nvGrpSpPr>
              <p:grpSpPr>
                <a:xfrm>
                  <a:off x="4224" y="576"/>
                  <a:ext cx="287" cy="240"/>
                  <a:chOff x="2880" y="576"/>
                  <a:chExt cx="287" cy="240"/>
                </a:xfrm>
              </p:grpSpPr>
              <p:sp>
                <p:nvSpPr>
                  <p:cNvPr id="83181" name="矩形 8318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2" name="文本框 83181"/>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83" name="组合 83182"/>
                <p:cNvGrpSpPr/>
                <p:nvPr/>
              </p:nvGrpSpPr>
              <p:grpSpPr>
                <a:xfrm>
                  <a:off x="4416" y="576"/>
                  <a:ext cx="288" cy="240"/>
                  <a:chOff x="2880" y="576"/>
                  <a:chExt cx="288" cy="240"/>
                </a:xfrm>
              </p:grpSpPr>
              <p:sp>
                <p:nvSpPr>
                  <p:cNvPr id="83184" name="矩形 8318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5" name="文本框 8318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86" name="组合 83185"/>
                <p:cNvGrpSpPr/>
                <p:nvPr/>
              </p:nvGrpSpPr>
              <p:grpSpPr>
                <a:xfrm>
                  <a:off x="4608" y="576"/>
                  <a:ext cx="288" cy="240"/>
                  <a:chOff x="2880" y="576"/>
                  <a:chExt cx="288" cy="240"/>
                </a:xfrm>
              </p:grpSpPr>
              <p:sp>
                <p:nvSpPr>
                  <p:cNvPr id="83187" name="矩形 8318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8" name="文本框 83187"/>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89" name="组合 83188"/>
                <p:cNvGrpSpPr/>
                <p:nvPr/>
              </p:nvGrpSpPr>
              <p:grpSpPr>
                <a:xfrm>
                  <a:off x="4800" y="576"/>
                  <a:ext cx="288" cy="240"/>
                  <a:chOff x="2880" y="576"/>
                  <a:chExt cx="288" cy="240"/>
                </a:xfrm>
              </p:grpSpPr>
              <p:sp>
                <p:nvSpPr>
                  <p:cNvPr id="83190" name="矩形 8318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1" name="文本框 8319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92" name="组合 83191"/>
                <p:cNvGrpSpPr/>
                <p:nvPr/>
              </p:nvGrpSpPr>
              <p:grpSpPr>
                <a:xfrm>
                  <a:off x="4993" y="576"/>
                  <a:ext cx="287" cy="240"/>
                  <a:chOff x="2881" y="576"/>
                  <a:chExt cx="287" cy="240"/>
                </a:xfrm>
              </p:grpSpPr>
              <p:sp>
                <p:nvSpPr>
                  <p:cNvPr id="83193" name="矩形 8319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4" name="文本框 8319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195" name="组合 83194"/>
                <p:cNvGrpSpPr/>
                <p:nvPr/>
              </p:nvGrpSpPr>
              <p:grpSpPr>
                <a:xfrm>
                  <a:off x="2688" y="576"/>
                  <a:ext cx="288" cy="240"/>
                  <a:chOff x="2880" y="576"/>
                  <a:chExt cx="288" cy="240"/>
                </a:xfrm>
              </p:grpSpPr>
              <p:sp>
                <p:nvSpPr>
                  <p:cNvPr id="83196" name="矩形 8319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7" name="文本框 8319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98" name="组合 83197"/>
                <p:cNvGrpSpPr/>
                <p:nvPr/>
              </p:nvGrpSpPr>
              <p:grpSpPr>
                <a:xfrm>
                  <a:off x="2496" y="576"/>
                  <a:ext cx="288" cy="240"/>
                  <a:chOff x="2880" y="576"/>
                  <a:chExt cx="288" cy="240"/>
                </a:xfrm>
              </p:grpSpPr>
              <p:sp>
                <p:nvSpPr>
                  <p:cNvPr id="83199" name="矩形 8319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0" name="文本框 8319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01" name="组合 83200"/>
                <p:cNvGrpSpPr/>
                <p:nvPr/>
              </p:nvGrpSpPr>
              <p:grpSpPr>
                <a:xfrm>
                  <a:off x="2304" y="576"/>
                  <a:ext cx="288" cy="240"/>
                  <a:chOff x="2880" y="576"/>
                  <a:chExt cx="288" cy="240"/>
                </a:xfrm>
              </p:grpSpPr>
              <p:sp>
                <p:nvSpPr>
                  <p:cNvPr id="83202" name="矩形 8320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3" name="文本框 8320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04" name="组合 83203"/>
                <p:cNvGrpSpPr/>
                <p:nvPr/>
              </p:nvGrpSpPr>
              <p:grpSpPr>
                <a:xfrm>
                  <a:off x="2112" y="576"/>
                  <a:ext cx="288" cy="240"/>
                  <a:chOff x="2880" y="576"/>
                  <a:chExt cx="288" cy="240"/>
                </a:xfrm>
              </p:grpSpPr>
              <p:sp>
                <p:nvSpPr>
                  <p:cNvPr id="83205" name="矩形 832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6" name="文本框 8320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207" name="组合 83206"/>
              <p:cNvGrpSpPr/>
              <p:nvPr/>
            </p:nvGrpSpPr>
            <p:grpSpPr>
              <a:xfrm>
                <a:off x="2845" y="3072"/>
                <a:ext cx="2736" cy="240"/>
                <a:chOff x="2845" y="3072"/>
                <a:chExt cx="2736" cy="240"/>
              </a:xfrm>
            </p:grpSpPr>
            <p:grpSp>
              <p:nvGrpSpPr>
                <p:cNvPr id="83208" name="组合 83207"/>
                <p:cNvGrpSpPr/>
                <p:nvPr/>
              </p:nvGrpSpPr>
              <p:grpSpPr>
                <a:xfrm>
                  <a:off x="2845" y="3072"/>
                  <a:ext cx="2736" cy="240"/>
                  <a:chOff x="2112" y="576"/>
                  <a:chExt cx="3168" cy="240"/>
                </a:xfrm>
              </p:grpSpPr>
              <p:grpSp>
                <p:nvGrpSpPr>
                  <p:cNvPr id="83209" name="组合 83208"/>
                  <p:cNvGrpSpPr/>
                  <p:nvPr/>
                </p:nvGrpSpPr>
                <p:grpSpPr>
                  <a:xfrm>
                    <a:off x="2881" y="576"/>
                    <a:ext cx="287" cy="240"/>
                    <a:chOff x="2881" y="576"/>
                    <a:chExt cx="287" cy="240"/>
                  </a:xfrm>
                </p:grpSpPr>
                <p:sp>
                  <p:nvSpPr>
                    <p:cNvPr id="83210" name="矩形 8320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1" name="文本框 8321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212" name="组合 83211"/>
                  <p:cNvGrpSpPr/>
                  <p:nvPr/>
                </p:nvGrpSpPr>
                <p:grpSpPr>
                  <a:xfrm>
                    <a:off x="3072" y="576"/>
                    <a:ext cx="288" cy="240"/>
                    <a:chOff x="2880" y="576"/>
                    <a:chExt cx="288" cy="240"/>
                  </a:xfrm>
                </p:grpSpPr>
                <p:sp>
                  <p:nvSpPr>
                    <p:cNvPr id="83213" name="矩形 8321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4" name="文本框 8321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215" name="组合 83214"/>
                  <p:cNvGrpSpPr/>
                  <p:nvPr/>
                </p:nvGrpSpPr>
                <p:grpSpPr>
                  <a:xfrm>
                    <a:off x="3264" y="576"/>
                    <a:ext cx="288" cy="240"/>
                    <a:chOff x="2880" y="576"/>
                    <a:chExt cx="288" cy="240"/>
                  </a:xfrm>
                </p:grpSpPr>
                <p:sp>
                  <p:nvSpPr>
                    <p:cNvPr id="83216" name="矩形 8321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7" name="文本框 8321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218" name="组合 83217"/>
                  <p:cNvGrpSpPr/>
                  <p:nvPr/>
                </p:nvGrpSpPr>
                <p:grpSpPr>
                  <a:xfrm>
                    <a:off x="3455" y="576"/>
                    <a:ext cx="288" cy="240"/>
                    <a:chOff x="2879" y="576"/>
                    <a:chExt cx="288" cy="240"/>
                  </a:xfrm>
                </p:grpSpPr>
                <p:sp>
                  <p:nvSpPr>
                    <p:cNvPr id="83219" name="矩形 8321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0" name="文本框 83219"/>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221" name="组合 83220"/>
                  <p:cNvGrpSpPr/>
                  <p:nvPr/>
                </p:nvGrpSpPr>
                <p:grpSpPr>
                  <a:xfrm>
                    <a:off x="3649" y="576"/>
                    <a:ext cx="288" cy="240"/>
                    <a:chOff x="2881" y="576"/>
                    <a:chExt cx="288" cy="240"/>
                  </a:xfrm>
                </p:grpSpPr>
                <p:sp>
                  <p:nvSpPr>
                    <p:cNvPr id="83222" name="矩形 8322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3" name="文本框 8322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224" name="组合 83223"/>
                  <p:cNvGrpSpPr/>
                  <p:nvPr/>
                </p:nvGrpSpPr>
                <p:grpSpPr>
                  <a:xfrm>
                    <a:off x="3840" y="576"/>
                    <a:ext cx="288" cy="240"/>
                    <a:chOff x="2880" y="576"/>
                    <a:chExt cx="288" cy="240"/>
                  </a:xfrm>
                </p:grpSpPr>
                <p:sp>
                  <p:nvSpPr>
                    <p:cNvPr id="83225" name="矩形 8322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6" name="文本框 8322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227" name="组合 83226"/>
                  <p:cNvGrpSpPr/>
                  <p:nvPr/>
                </p:nvGrpSpPr>
                <p:grpSpPr>
                  <a:xfrm>
                    <a:off x="4032" y="576"/>
                    <a:ext cx="288" cy="240"/>
                    <a:chOff x="2880" y="576"/>
                    <a:chExt cx="288" cy="240"/>
                  </a:xfrm>
                </p:grpSpPr>
                <p:sp>
                  <p:nvSpPr>
                    <p:cNvPr id="83228" name="矩形 8322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9" name="文本框 8322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30" name="组合 83229"/>
                  <p:cNvGrpSpPr/>
                  <p:nvPr/>
                </p:nvGrpSpPr>
                <p:grpSpPr>
                  <a:xfrm>
                    <a:off x="4224" y="576"/>
                    <a:ext cx="287" cy="240"/>
                    <a:chOff x="2880" y="576"/>
                    <a:chExt cx="287" cy="240"/>
                  </a:xfrm>
                </p:grpSpPr>
                <p:sp>
                  <p:nvSpPr>
                    <p:cNvPr id="83231" name="矩形 8323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2" name="文本框 83231"/>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233" name="组合 83232"/>
                  <p:cNvGrpSpPr/>
                  <p:nvPr/>
                </p:nvGrpSpPr>
                <p:grpSpPr>
                  <a:xfrm>
                    <a:off x="4416" y="576"/>
                    <a:ext cx="288" cy="240"/>
                    <a:chOff x="2880" y="576"/>
                    <a:chExt cx="288" cy="240"/>
                  </a:xfrm>
                </p:grpSpPr>
                <p:sp>
                  <p:nvSpPr>
                    <p:cNvPr id="83234" name="矩形 8323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5" name="文本框 8323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36" name="组合 83235"/>
                  <p:cNvGrpSpPr/>
                  <p:nvPr/>
                </p:nvGrpSpPr>
                <p:grpSpPr>
                  <a:xfrm>
                    <a:off x="4608" y="576"/>
                    <a:ext cx="288" cy="240"/>
                    <a:chOff x="2880" y="576"/>
                    <a:chExt cx="288" cy="240"/>
                  </a:xfrm>
                </p:grpSpPr>
                <p:sp>
                  <p:nvSpPr>
                    <p:cNvPr id="83237" name="矩形 8323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8" name="文本框 8323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239" name="组合 83238"/>
                  <p:cNvGrpSpPr/>
                  <p:nvPr/>
                </p:nvGrpSpPr>
                <p:grpSpPr>
                  <a:xfrm>
                    <a:off x="4800" y="576"/>
                    <a:ext cx="288" cy="240"/>
                    <a:chOff x="2880" y="576"/>
                    <a:chExt cx="288" cy="240"/>
                  </a:xfrm>
                </p:grpSpPr>
                <p:sp>
                  <p:nvSpPr>
                    <p:cNvPr id="83240" name="矩形 8323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1" name="文本框 8324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42" name="组合 83241"/>
                  <p:cNvGrpSpPr/>
                  <p:nvPr/>
                </p:nvGrpSpPr>
                <p:grpSpPr>
                  <a:xfrm>
                    <a:off x="4993" y="576"/>
                    <a:ext cx="287" cy="240"/>
                    <a:chOff x="2881" y="576"/>
                    <a:chExt cx="287" cy="240"/>
                  </a:xfrm>
                </p:grpSpPr>
                <p:sp>
                  <p:nvSpPr>
                    <p:cNvPr id="83243" name="矩形 8324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4" name="文本框 8324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245" name="组合 83244"/>
                  <p:cNvGrpSpPr/>
                  <p:nvPr/>
                </p:nvGrpSpPr>
                <p:grpSpPr>
                  <a:xfrm>
                    <a:off x="2688" y="576"/>
                    <a:ext cx="288" cy="240"/>
                    <a:chOff x="2880" y="576"/>
                    <a:chExt cx="288" cy="240"/>
                  </a:xfrm>
                </p:grpSpPr>
                <p:sp>
                  <p:nvSpPr>
                    <p:cNvPr id="83246" name="矩形 8324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7" name="文本框 8324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48" name="组合 83247"/>
                  <p:cNvGrpSpPr/>
                  <p:nvPr/>
                </p:nvGrpSpPr>
                <p:grpSpPr>
                  <a:xfrm>
                    <a:off x="2496" y="576"/>
                    <a:ext cx="288" cy="240"/>
                    <a:chOff x="2880" y="576"/>
                    <a:chExt cx="288" cy="240"/>
                  </a:xfrm>
                </p:grpSpPr>
                <p:sp>
                  <p:nvSpPr>
                    <p:cNvPr id="83249" name="矩形 8324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0" name="文本框 8324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51" name="组合 83250"/>
                  <p:cNvGrpSpPr/>
                  <p:nvPr/>
                </p:nvGrpSpPr>
                <p:grpSpPr>
                  <a:xfrm>
                    <a:off x="2304" y="576"/>
                    <a:ext cx="288" cy="240"/>
                    <a:chOff x="2880" y="576"/>
                    <a:chExt cx="288" cy="240"/>
                  </a:xfrm>
                </p:grpSpPr>
                <p:sp>
                  <p:nvSpPr>
                    <p:cNvPr id="83252" name="矩形 8325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3" name="文本框 8325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54" name="组合 83253"/>
                  <p:cNvGrpSpPr/>
                  <p:nvPr/>
                </p:nvGrpSpPr>
                <p:grpSpPr>
                  <a:xfrm>
                    <a:off x="2112" y="576"/>
                    <a:ext cx="288" cy="240"/>
                    <a:chOff x="2880" y="576"/>
                    <a:chExt cx="288" cy="240"/>
                  </a:xfrm>
                </p:grpSpPr>
                <p:sp>
                  <p:nvSpPr>
                    <p:cNvPr id="83255" name="矩形 8325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6" name="文本框 8325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257" name="矩形 83256"/>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258" name="矩形 83257"/>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259" name="矩形 83258"/>
            <p:cNvSpPr/>
            <p:nvPr/>
          </p:nvSpPr>
          <p:spPr>
            <a:xfrm>
              <a:off x="2516"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grpSp>
      <p:sp>
        <p:nvSpPr>
          <p:cNvPr id="83260" name="矩形 83259"/>
          <p:cNvSpPr/>
          <p:nvPr/>
        </p:nvSpPr>
        <p:spPr>
          <a:xfrm>
            <a:off x="3657600" y="3538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AC</a:t>
            </a:r>
          </a:p>
        </p:txBody>
      </p:sp>
      <p:sp>
        <p:nvSpPr>
          <p:cNvPr id="83261" name="矩形 83260"/>
          <p:cNvSpPr/>
          <p:nvPr/>
        </p:nvSpPr>
        <p:spPr>
          <a:xfrm>
            <a:off x="7972425" y="3157538"/>
            <a:ext cx="762000" cy="336550"/>
          </a:xfrm>
          <a:prstGeom prst="rect">
            <a:avLst/>
          </a:prstGeom>
          <a:noFill/>
          <a:ln w="12700">
            <a:noFill/>
          </a:ln>
        </p:spPr>
        <p:txBody>
          <a:bodyPr>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80486</a:t>
            </a:r>
          </a:p>
        </p:txBody>
      </p:sp>
      <p:grpSp>
        <p:nvGrpSpPr>
          <p:cNvPr id="83262" name="组合 83261"/>
          <p:cNvGrpSpPr/>
          <p:nvPr/>
        </p:nvGrpSpPr>
        <p:grpSpPr>
          <a:xfrm>
            <a:off x="200025" y="4224338"/>
            <a:ext cx="8555038" cy="381000"/>
            <a:chOff x="126" y="2832"/>
            <a:chExt cx="5389" cy="240"/>
          </a:xfrm>
        </p:grpSpPr>
        <p:grpSp>
          <p:nvGrpSpPr>
            <p:cNvPr id="83263" name="组合 83262"/>
            <p:cNvGrpSpPr/>
            <p:nvPr/>
          </p:nvGrpSpPr>
          <p:grpSpPr>
            <a:xfrm>
              <a:off x="126" y="2832"/>
              <a:ext cx="5389" cy="240"/>
              <a:chOff x="192" y="3072"/>
              <a:chExt cx="5389" cy="240"/>
            </a:xfrm>
          </p:grpSpPr>
          <p:grpSp>
            <p:nvGrpSpPr>
              <p:cNvPr id="83264" name="组合 83263"/>
              <p:cNvGrpSpPr/>
              <p:nvPr/>
            </p:nvGrpSpPr>
            <p:grpSpPr>
              <a:xfrm>
                <a:off x="192" y="3072"/>
                <a:ext cx="5389" cy="240"/>
                <a:chOff x="192" y="3072"/>
                <a:chExt cx="5389" cy="240"/>
              </a:xfrm>
            </p:grpSpPr>
            <p:grpSp>
              <p:nvGrpSpPr>
                <p:cNvPr id="83265" name="组合 83264"/>
                <p:cNvGrpSpPr/>
                <p:nvPr/>
              </p:nvGrpSpPr>
              <p:grpSpPr>
                <a:xfrm>
                  <a:off x="192" y="3072"/>
                  <a:ext cx="2736" cy="240"/>
                  <a:chOff x="2112" y="576"/>
                  <a:chExt cx="3168" cy="240"/>
                </a:xfrm>
              </p:grpSpPr>
              <p:grpSp>
                <p:nvGrpSpPr>
                  <p:cNvPr id="83266" name="组合 83265"/>
                  <p:cNvGrpSpPr/>
                  <p:nvPr/>
                </p:nvGrpSpPr>
                <p:grpSpPr>
                  <a:xfrm>
                    <a:off x="2881" y="576"/>
                    <a:ext cx="287" cy="240"/>
                    <a:chOff x="2881" y="576"/>
                    <a:chExt cx="287" cy="240"/>
                  </a:xfrm>
                </p:grpSpPr>
                <p:sp>
                  <p:nvSpPr>
                    <p:cNvPr id="83267" name="矩形 8326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68" name="文本框 83267"/>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69" name="组合 83268"/>
                  <p:cNvGrpSpPr/>
                  <p:nvPr/>
                </p:nvGrpSpPr>
                <p:grpSpPr>
                  <a:xfrm>
                    <a:off x="3072" y="576"/>
                    <a:ext cx="288" cy="240"/>
                    <a:chOff x="2880" y="576"/>
                    <a:chExt cx="288" cy="240"/>
                  </a:xfrm>
                </p:grpSpPr>
                <p:sp>
                  <p:nvSpPr>
                    <p:cNvPr id="83270" name="矩形 8326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1" name="文本框 83270"/>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2" name="组合 83271"/>
                  <p:cNvGrpSpPr/>
                  <p:nvPr/>
                </p:nvGrpSpPr>
                <p:grpSpPr>
                  <a:xfrm>
                    <a:off x="3264" y="576"/>
                    <a:ext cx="288" cy="240"/>
                    <a:chOff x="2880" y="576"/>
                    <a:chExt cx="288" cy="240"/>
                  </a:xfrm>
                </p:grpSpPr>
                <p:sp>
                  <p:nvSpPr>
                    <p:cNvPr id="83273" name="矩形 8327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4" name="文本框 83273"/>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5" name="组合 83274"/>
                  <p:cNvGrpSpPr/>
                  <p:nvPr/>
                </p:nvGrpSpPr>
                <p:grpSpPr>
                  <a:xfrm>
                    <a:off x="3455" y="576"/>
                    <a:ext cx="288" cy="240"/>
                    <a:chOff x="2879" y="576"/>
                    <a:chExt cx="288" cy="240"/>
                  </a:xfrm>
                </p:grpSpPr>
                <p:sp>
                  <p:nvSpPr>
                    <p:cNvPr id="83276" name="矩形 8327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7" name="文本框 83276"/>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8" name="组合 83277"/>
                  <p:cNvGrpSpPr/>
                  <p:nvPr/>
                </p:nvGrpSpPr>
                <p:grpSpPr>
                  <a:xfrm>
                    <a:off x="3649" y="576"/>
                    <a:ext cx="288" cy="240"/>
                    <a:chOff x="2881" y="576"/>
                    <a:chExt cx="288" cy="240"/>
                  </a:xfrm>
                </p:grpSpPr>
                <p:sp>
                  <p:nvSpPr>
                    <p:cNvPr id="83279" name="矩形 8327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0" name="文本框 83279"/>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281" name="组合 83280"/>
                  <p:cNvGrpSpPr/>
                  <p:nvPr/>
                </p:nvGrpSpPr>
                <p:grpSpPr>
                  <a:xfrm>
                    <a:off x="3840" y="576"/>
                    <a:ext cx="288" cy="240"/>
                    <a:chOff x="2880" y="576"/>
                    <a:chExt cx="288" cy="240"/>
                  </a:xfrm>
                </p:grpSpPr>
                <p:sp>
                  <p:nvSpPr>
                    <p:cNvPr id="83282" name="矩形 8328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3" name="文本框 83282"/>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84" name="组合 83283"/>
                  <p:cNvGrpSpPr/>
                  <p:nvPr/>
                </p:nvGrpSpPr>
                <p:grpSpPr>
                  <a:xfrm>
                    <a:off x="4032" y="576"/>
                    <a:ext cx="288" cy="240"/>
                    <a:chOff x="2880" y="576"/>
                    <a:chExt cx="288" cy="240"/>
                  </a:xfrm>
                </p:grpSpPr>
                <p:sp>
                  <p:nvSpPr>
                    <p:cNvPr id="83285" name="矩形 8328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6" name="文本框 8328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87" name="组合 83286"/>
                  <p:cNvGrpSpPr/>
                  <p:nvPr/>
                </p:nvGrpSpPr>
                <p:grpSpPr>
                  <a:xfrm>
                    <a:off x="4224" y="576"/>
                    <a:ext cx="287" cy="240"/>
                    <a:chOff x="2880" y="576"/>
                    <a:chExt cx="287" cy="240"/>
                  </a:xfrm>
                </p:grpSpPr>
                <p:sp>
                  <p:nvSpPr>
                    <p:cNvPr id="83288" name="矩形 8328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9" name="文本框 83288"/>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90" name="组合 83289"/>
                  <p:cNvGrpSpPr/>
                  <p:nvPr/>
                </p:nvGrpSpPr>
                <p:grpSpPr>
                  <a:xfrm>
                    <a:off x="4416" y="576"/>
                    <a:ext cx="288" cy="240"/>
                    <a:chOff x="2880" y="576"/>
                    <a:chExt cx="288" cy="240"/>
                  </a:xfrm>
                </p:grpSpPr>
                <p:sp>
                  <p:nvSpPr>
                    <p:cNvPr id="83291" name="矩形 8329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2" name="文本框 8329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93" name="组合 83292"/>
                  <p:cNvGrpSpPr/>
                  <p:nvPr/>
                </p:nvGrpSpPr>
                <p:grpSpPr>
                  <a:xfrm>
                    <a:off x="4608" y="576"/>
                    <a:ext cx="288" cy="240"/>
                    <a:chOff x="2880" y="576"/>
                    <a:chExt cx="288" cy="240"/>
                  </a:xfrm>
                </p:grpSpPr>
                <p:sp>
                  <p:nvSpPr>
                    <p:cNvPr id="83294" name="矩形 8329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5" name="文本框 83294"/>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96" name="组合 83295"/>
                  <p:cNvGrpSpPr/>
                  <p:nvPr/>
                </p:nvGrpSpPr>
                <p:grpSpPr>
                  <a:xfrm>
                    <a:off x="4800" y="576"/>
                    <a:ext cx="288" cy="240"/>
                    <a:chOff x="2880" y="576"/>
                    <a:chExt cx="288" cy="240"/>
                  </a:xfrm>
                </p:grpSpPr>
                <p:sp>
                  <p:nvSpPr>
                    <p:cNvPr id="83297" name="矩形 8329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8" name="文本框 8329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99" name="组合 83298"/>
                  <p:cNvGrpSpPr/>
                  <p:nvPr/>
                </p:nvGrpSpPr>
                <p:grpSpPr>
                  <a:xfrm>
                    <a:off x="4993" y="576"/>
                    <a:ext cx="287" cy="240"/>
                    <a:chOff x="2881" y="576"/>
                    <a:chExt cx="287" cy="240"/>
                  </a:xfrm>
                </p:grpSpPr>
                <p:sp>
                  <p:nvSpPr>
                    <p:cNvPr id="83300" name="矩形 8329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1" name="文本框 8330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302" name="组合 83301"/>
                  <p:cNvGrpSpPr/>
                  <p:nvPr/>
                </p:nvGrpSpPr>
                <p:grpSpPr>
                  <a:xfrm>
                    <a:off x="2688" y="576"/>
                    <a:ext cx="288" cy="240"/>
                    <a:chOff x="2880" y="576"/>
                    <a:chExt cx="288" cy="240"/>
                  </a:xfrm>
                </p:grpSpPr>
                <p:sp>
                  <p:nvSpPr>
                    <p:cNvPr id="83303" name="矩形 8330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4" name="文本框 8330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05" name="组合 83304"/>
                  <p:cNvGrpSpPr/>
                  <p:nvPr/>
                </p:nvGrpSpPr>
                <p:grpSpPr>
                  <a:xfrm>
                    <a:off x="2496" y="576"/>
                    <a:ext cx="288" cy="240"/>
                    <a:chOff x="2880" y="576"/>
                    <a:chExt cx="288" cy="240"/>
                  </a:xfrm>
                </p:grpSpPr>
                <p:sp>
                  <p:nvSpPr>
                    <p:cNvPr id="83306" name="矩形 8330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7" name="文本框 8330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08" name="组合 83307"/>
                  <p:cNvGrpSpPr/>
                  <p:nvPr/>
                </p:nvGrpSpPr>
                <p:grpSpPr>
                  <a:xfrm>
                    <a:off x="2304" y="576"/>
                    <a:ext cx="288" cy="240"/>
                    <a:chOff x="2880" y="576"/>
                    <a:chExt cx="288" cy="240"/>
                  </a:xfrm>
                </p:grpSpPr>
                <p:sp>
                  <p:nvSpPr>
                    <p:cNvPr id="83309" name="矩形 8330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0" name="文本框 8330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11" name="组合 83310"/>
                  <p:cNvGrpSpPr/>
                  <p:nvPr/>
                </p:nvGrpSpPr>
                <p:grpSpPr>
                  <a:xfrm>
                    <a:off x="2112" y="576"/>
                    <a:ext cx="288" cy="240"/>
                    <a:chOff x="2880" y="576"/>
                    <a:chExt cx="288" cy="240"/>
                  </a:xfrm>
                </p:grpSpPr>
                <p:sp>
                  <p:nvSpPr>
                    <p:cNvPr id="83312" name="矩形 8331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3" name="文本框 8331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314" name="组合 83313"/>
                <p:cNvGrpSpPr/>
                <p:nvPr/>
              </p:nvGrpSpPr>
              <p:grpSpPr>
                <a:xfrm>
                  <a:off x="2845" y="3072"/>
                  <a:ext cx="2736" cy="240"/>
                  <a:chOff x="2845" y="3072"/>
                  <a:chExt cx="2736" cy="240"/>
                </a:xfrm>
              </p:grpSpPr>
              <p:grpSp>
                <p:nvGrpSpPr>
                  <p:cNvPr id="83315" name="组合 83314"/>
                  <p:cNvGrpSpPr/>
                  <p:nvPr/>
                </p:nvGrpSpPr>
                <p:grpSpPr>
                  <a:xfrm>
                    <a:off x="2845" y="3072"/>
                    <a:ext cx="2736" cy="240"/>
                    <a:chOff x="2112" y="576"/>
                    <a:chExt cx="3168" cy="240"/>
                  </a:xfrm>
                </p:grpSpPr>
                <p:grpSp>
                  <p:nvGrpSpPr>
                    <p:cNvPr id="83316" name="组合 83315"/>
                    <p:cNvGrpSpPr/>
                    <p:nvPr/>
                  </p:nvGrpSpPr>
                  <p:grpSpPr>
                    <a:xfrm>
                      <a:off x="2881" y="576"/>
                      <a:ext cx="287" cy="240"/>
                      <a:chOff x="2881" y="576"/>
                      <a:chExt cx="287" cy="240"/>
                    </a:xfrm>
                  </p:grpSpPr>
                  <p:sp>
                    <p:nvSpPr>
                      <p:cNvPr id="83317" name="矩形 833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8" name="文本框 83317"/>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319" name="组合 83318"/>
                    <p:cNvGrpSpPr/>
                    <p:nvPr/>
                  </p:nvGrpSpPr>
                  <p:grpSpPr>
                    <a:xfrm>
                      <a:off x="3072" y="576"/>
                      <a:ext cx="288" cy="240"/>
                      <a:chOff x="2880" y="576"/>
                      <a:chExt cx="288" cy="240"/>
                    </a:xfrm>
                  </p:grpSpPr>
                  <p:sp>
                    <p:nvSpPr>
                      <p:cNvPr id="83320" name="矩形 833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1" name="文本框 833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322" name="组合 83321"/>
                    <p:cNvGrpSpPr/>
                    <p:nvPr/>
                  </p:nvGrpSpPr>
                  <p:grpSpPr>
                    <a:xfrm>
                      <a:off x="3264" y="576"/>
                      <a:ext cx="288" cy="240"/>
                      <a:chOff x="2880" y="576"/>
                      <a:chExt cx="288" cy="240"/>
                    </a:xfrm>
                  </p:grpSpPr>
                  <p:sp>
                    <p:nvSpPr>
                      <p:cNvPr id="83323" name="矩形 833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4" name="文本框 8332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325" name="组合 83324"/>
                    <p:cNvGrpSpPr/>
                    <p:nvPr/>
                  </p:nvGrpSpPr>
                  <p:grpSpPr>
                    <a:xfrm>
                      <a:off x="3455" y="576"/>
                      <a:ext cx="288" cy="240"/>
                      <a:chOff x="2879" y="576"/>
                      <a:chExt cx="288" cy="240"/>
                    </a:xfrm>
                  </p:grpSpPr>
                  <p:sp>
                    <p:nvSpPr>
                      <p:cNvPr id="83326" name="矩形 833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7" name="文本框 83326"/>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328" name="组合 83327"/>
                    <p:cNvGrpSpPr/>
                    <p:nvPr/>
                  </p:nvGrpSpPr>
                  <p:grpSpPr>
                    <a:xfrm>
                      <a:off x="3649" y="576"/>
                      <a:ext cx="288" cy="240"/>
                      <a:chOff x="2881" y="576"/>
                      <a:chExt cx="288" cy="240"/>
                    </a:xfrm>
                  </p:grpSpPr>
                  <p:sp>
                    <p:nvSpPr>
                      <p:cNvPr id="83329" name="矩形 833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0" name="文本框 83329"/>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331" name="组合 83330"/>
                    <p:cNvGrpSpPr/>
                    <p:nvPr/>
                  </p:nvGrpSpPr>
                  <p:grpSpPr>
                    <a:xfrm>
                      <a:off x="3840" y="576"/>
                      <a:ext cx="288" cy="240"/>
                      <a:chOff x="2880" y="576"/>
                      <a:chExt cx="288" cy="240"/>
                    </a:xfrm>
                  </p:grpSpPr>
                  <p:sp>
                    <p:nvSpPr>
                      <p:cNvPr id="83332" name="矩形 833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3" name="文本框 833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334" name="组合 83333"/>
                    <p:cNvGrpSpPr/>
                    <p:nvPr/>
                  </p:nvGrpSpPr>
                  <p:grpSpPr>
                    <a:xfrm>
                      <a:off x="4032" y="576"/>
                      <a:ext cx="288" cy="240"/>
                      <a:chOff x="2880" y="576"/>
                      <a:chExt cx="288" cy="240"/>
                    </a:xfrm>
                  </p:grpSpPr>
                  <p:sp>
                    <p:nvSpPr>
                      <p:cNvPr id="83335" name="矩形 833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6" name="文本框 8333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37" name="组合 83336"/>
                    <p:cNvGrpSpPr/>
                    <p:nvPr/>
                  </p:nvGrpSpPr>
                  <p:grpSpPr>
                    <a:xfrm>
                      <a:off x="4224" y="576"/>
                      <a:ext cx="287" cy="240"/>
                      <a:chOff x="2880" y="576"/>
                      <a:chExt cx="287" cy="240"/>
                    </a:xfrm>
                  </p:grpSpPr>
                  <p:sp>
                    <p:nvSpPr>
                      <p:cNvPr id="83338" name="矩形 833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9" name="文本框 83338"/>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340" name="组合 83339"/>
                    <p:cNvGrpSpPr/>
                    <p:nvPr/>
                  </p:nvGrpSpPr>
                  <p:grpSpPr>
                    <a:xfrm>
                      <a:off x="4416" y="576"/>
                      <a:ext cx="288" cy="240"/>
                      <a:chOff x="2880" y="576"/>
                      <a:chExt cx="288" cy="240"/>
                    </a:xfrm>
                  </p:grpSpPr>
                  <p:sp>
                    <p:nvSpPr>
                      <p:cNvPr id="83341" name="矩形 833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2" name="文本框 833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43" name="组合 83342"/>
                    <p:cNvGrpSpPr/>
                    <p:nvPr/>
                  </p:nvGrpSpPr>
                  <p:grpSpPr>
                    <a:xfrm>
                      <a:off x="4608" y="576"/>
                      <a:ext cx="288" cy="240"/>
                      <a:chOff x="2880" y="576"/>
                      <a:chExt cx="288" cy="240"/>
                    </a:xfrm>
                  </p:grpSpPr>
                  <p:sp>
                    <p:nvSpPr>
                      <p:cNvPr id="83344" name="矩形 833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5" name="文本框 833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346" name="组合 83345"/>
                    <p:cNvGrpSpPr/>
                    <p:nvPr/>
                  </p:nvGrpSpPr>
                  <p:grpSpPr>
                    <a:xfrm>
                      <a:off x="4800" y="576"/>
                      <a:ext cx="288" cy="240"/>
                      <a:chOff x="2880" y="576"/>
                      <a:chExt cx="288" cy="240"/>
                    </a:xfrm>
                  </p:grpSpPr>
                  <p:sp>
                    <p:nvSpPr>
                      <p:cNvPr id="83347" name="矩形 833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8" name="文本框 833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49" name="组合 83348"/>
                    <p:cNvGrpSpPr/>
                    <p:nvPr/>
                  </p:nvGrpSpPr>
                  <p:grpSpPr>
                    <a:xfrm>
                      <a:off x="4993" y="576"/>
                      <a:ext cx="287" cy="240"/>
                      <a:chOff x="2881" y="576"/>
                      <a:chExt cx="287" cy="240"/>
                    </a:xfrm>
                  </p:grpSpPr>
                  <p:sp>
                    <p:nvSpPr>
                      <p:cNvPr id="83350" name="矩形 833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1" name="文本框 8335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352" name="组合 83351"/>
                    <p:cNvGrpSpPr/>
                    <p:nvPr/>
                  </p:nvGrpSpPr>
                  <p:grpSpPr>
                    <a:xfrm>
                      <a:off x="2688" y="576"/>
                      <a:ext cx="288" cy="240"/>
                      <a:chOff x="2880" y="576"/>
                      <a:chExt cx="288" cy="240"/>
                    </a:xfrm>
                  </p:grpSpPr>
                  <p:sp>
                    <p:nvSpPr>
                      <p:cNvPr id="83353" name="矩形 8335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4" name="文本框 8335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55" name="组合 83354"/>
                    <p:cNvGrpSpPr/>
                    <p:nvPr/>
                  </p:nvGrpSpPr>
                  <p:grpSpPr>
                    <a:xfrm>
                      <a:off x="2496" y="576"/>
                      <a:ext cx="288" cy="240"/>
                      <a:chOff x="2880" y="576"/>
                      <a:chExt cx="288" cy="240"/>
                    </a:xfrm>
                  </p:grpSpPr>
                  <p:sp>
                    <p:nvSpPr>
                      <p:cNvPr id="83356" name="矩形 8335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7" name="文本框 8335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58" name="组合 83357"/>
                    <p:cNvGrpSpPr/>
                    <p:nvPr/>
                  </p:nvGrpSpPr>
                  <p:grpSpPr>
                    <a:xfrm>
                      <a:off x="2304" y="576"/>
                      <a:ext cx="288" cy="240"/>
                      <a:chOff x="2880" y="576"/>
                      <a:chExt cx="288" cy="240"/>
                    </a:xfrm>
                  </p:grpSpPr>
                  <p:sp>
                    <p:nvSpPr>
                      <p:cNvPr id="83359" name="矩形 8335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60" name="文本框 8335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61" name="组合 83360"/>
                    <p:cNvGrpSpPr/>
                    <p:nvPr/>
                  </p:nvGrpSpPr>
                  <p:grpSpPr>
                    <a:xfrm>
                      <a:off x="2112" y="576"/>
                      <a:ext cx="288" cy="240"/>
                      <a:chOff x="2880" y="576"/>
                      <a:chExt cx="288" cy="240"/>
                    </a:xfrm>
                  </p:grpSpPr>
                  <p:sp>
                    <p:nvSpPr>
                      <p:cNvPr id="83362" name="矩形 8336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63" name="文本框 8336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364" name="矩形 83363"/>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365" name="矩形 83364"/>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366" name="矩形 83365"/>
              <p:cNvSpPr/>
              <p:nvPr/>
            </p:nvSpPr>
            <p:spPr>
              <a:xfrm>
                <a:off x="2516"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grpSp>
        <p:sp>
          <p:nvSpPr>
            <p:cNvPr id="83367" name="矩形 83366"/>
            <p:cNvSpPr/>
            <p:nvPr/>
          </p:nvSpPr>
          <p:spPr>
            <a:xfrm>
              <a:off x="2304" y="288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AC</a:t>
              </a:r>
            </a:p>
          </p:txBody>
        </p:sp>
      </p:grpSp>
      <p:sp>
        <p:nvSpPr>
          <p:cNvPr id="83368" name="矩形 83367"/>
          <p:cNvSpPr/>
          <p:nvPr/>
        </p:nvSpPr>
        <p:spPr>
          <a:xfrm>
            <a:off x="2819400" y="4300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ID</a:t>
            </a:r>
          </a:p>
        </p:txBody>
      </p:sp>
      <p:sp>
        <p:nvSpPr>
          <p:cNvPr id="83369" name="矩形 83368"/>
          <p:cNvSpPr/>
          <p:nvPr/>
        </p:nvSpPr>
        <p:spPr>
          <a:xfrm>
            <a:off x="3048000" y="4300538"/>
            <a:ext cx="460375"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VIP</a:t>
            </a:r>
          </a:p>
        </p:txBody>
      </p:sp>
      <p:sp>
        <p:nvSpPr>
          <p:cNvPr id="83370" name="矩形 83369"/>
          <p:cNvSpPr/>
          <p:nvPr/>
        </p:nvSpPr>
        <p:spPr>
          <a:xfrm>
            <a:off x="3352800" y="4300538"/>
            <a:ext cx="460375"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VIF</a:t>
            </a:r>
          </a:p>
        </p:txBody>
      </p:sp>
      <p:sp>
        <p:nvSpPr>
          <p:cNvPr id="83371" name="文本框 83370"/>
          <p:cNvSpPr txBox="1"/>
          <p:nvPr/>
        </p:nvSpPr>
        <p:spPr>
          <a:xfrm>
            <a:off x="228600" y="4605338"/>
            <a:ext cx="8610600" cy="244475"/>
          </a:xfrm>
          <a:prstGeom prst="rect">
            <a:avLst/>
          </a:prstGeom>
          <a:noFill/>
          <a:ln w="12700">
            <a:noFill/>
          </a:ln>
        </p:spPr>
        <p:txBody>
          <a:bodyPr>
            <a:spAutoFit/>
          </a:bodyPr>
          <a:lstStyle/>
          <a:p>
            <a:pPr eaLnBrk="0" hangingPunct="0"/>
            <a:r>
              <a:rPr lang="en-US" altLang="zh-CN" sz="1000" b="1">
                <a:solidFill>
                  <a:srgbClr val="000000"/>
                </a:solidFill>
                <a:latin typeface="Lucida Console" panose="020B0609040504020204" pitchFamily="49" charset="0"/>
              </a:rPr>
              <a:t>31 30  29 28  27 26  25 24  23 22 21  20  19 18 17  16 15  14 13  12 11  10  9  8  7   6  5   4  3   2  1   0</a:t>
            </a:r>
          </a:p>
        </p:txBody>
      </p:sp>
      <p:sp>
        <p:nvSpPr>
          <p:cNvPr id="83372" name="矩形 83371"/>
          <p:cNvSpPr/>
          <p:nvPr/>
        </p:nvSpPr>
        <p:spPr>
          <a:xfrm>
            <a:off x="7896225" y="3919538"/>
            <a:ext cx="919163" cy="336550"/>
          </a:xfrm>
          <a:prstGeom prst="rect">
            <a:avLst/>
          </a:prstGeom>
          <a:noFill/>
          <a:ln w="12700">
            <a:noFill/>
          </a:ln>
        </p:spPr>
        <p:txBody>
          <a:bodyPr wrap="none" anchor="t">
            <a:spAutoFit/>
          </a:bodyPr>
          <a:lstStyle/>
          <a:p>
            <a:pPr eaLnBrk="0" hangingPunct="0"/>
            <a:r>
              <a:rPr lang="en-US" altLang="zh-CN" sz="1600" b="1">
                <a:solidFill>
                  <a:srgbClr val="000000"/>
                </a:solidFill>
                <a:latin typeface="Times New Roman" panose="02020603050405020304" pitchFamily="18" charset="0"/>
              </a:rPr>
              <a:t>Pentium</a:t>
            </a:r>
          </a:p>
        </p:txBody>
      </p:sp>
      <p:sp>
        <p:nvSpPr>
          <p:cNvPr id="83373" name="文本框 83372"/>
          <p:cNvSpPr txBox="1"/>
          <p:nvPr/>
        </p:nvSpPr>
        <p:spPr>
          <a:xfrm>
            <a:off x="1524000" y="1557338"/>
            <a:ext cx="2819400" cy="822325"/>
          </a:xfrm>
          <a:prstGeom prst="rect">
            <a:avLst/>
          </a:prstGeom>
          <a:noFill/>
          <a:ln w="12700">
            <a:noFill/>
          </a:ln>
        </p:spPr>
        <p:txBody>
          <a:bodyPr>
            <a:spAutoFit/>
          </a:bodyPr>
          <a:lstStyle/>
          <a:p>
            <a:pPr eaLnBrk="0" hangingPunct="0"/>
            <a:r>
              <a:rPr lang="en-US" altLang="zh-CN" b="1" dirty="0">
                <a:solidFill>
                  <a:srgbClr val="000000"/>
                </a:solidFill>
                <a:latin typeface="Times New Roman" panose="02020603050405020304" pitchFamily="18" charset="0"/>
                <a:ea typeface="楷体_GB2312" pitchFamily="49" charset="-122"/>
              </a:rPr>
              <a:t>80x86</a:t>
            </a:r>
            <a:r>
              <a:rPr lang="zh-CN" altLang="en-US" b="1" dirty="0">
                <a:solidFill>
                  <a:srgbClr val="000000"/>
                </a:solidFill>
                <a:latin typeface="Times New Roman" panose="02020603050405020304" pitchFamily="18" charset="0"/>
                <a:ea typeface="楷体_GB2312" pitchFamily="49" charset="-122"/>
              </a:rPr>
              <a:t>的标志寄存器</a:t>
            </a:r>
          </a:p>
          <a:p>
            <a:pPr eaLnBrk="0" hangingPunct="0"/>
            <a:endParaRPr lang="zh-CN" altLang="en-US" b="1">
              <a:solidFill>
                <a:srgbClr val="000000"/>
              </a:solidFill>
              <a:latin typeface="Times New Roman" panose="02020603050405020304" pitchFamily="18" charset="0"/>
              <a:ea typeface="楷体_GB2312" pitchFamily="49" charset="-122"/>
            </a:endParaRPr>
          </a:p>
        </p:txBody>
      </p:sp>
      <p:sp>
        <p:nvSpPr>
          <p:cNvPr id="83374" name="矩形 83373"/>
          <p:cNvSpPr/>
          <p:nvPr/>
        </p:nvSpPr>
        <p:spPr>
          <a:xfrm>
            <a:off x="1838325" y="5114925"/>
            <a:ext cx="6172200" cy="1465263"/>
          </a:xfrm>
          <a:prstGeom prst="rect">
            <a:avLst/>
          </a:prstGeom>
          <a:noFill/>
          <a:ln w="12700">
            <a:noFill/>
          </a:ln>
        </p:spPr>
        <p:txBody>
          <a:bodyPr>
            <a:spAutoFit/>
          </a:bodyPr>
          <a:lstStyle/>
          <a:p>
            <a:pPr eaLnBrk="0" hangingPunct="0"/>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IOPL</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I/O</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特权级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VIP</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：虚拟中断未决标志 </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NT</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嵌套任务标志</a:t>
            </a:r>
            <a:r>
              <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VIF</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：虚拟中断标志</a:t>
            </a:r>
            <a:endPar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endParaRP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RF</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重新启动标志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VM</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8086</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模式位</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AC</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对准检查方式位</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ID</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标识标志</a:t>
            </a:r>
            <a:r>
              <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p>
        </p:txBody>
      </p:sp>
      <p:sp>
        <p:nvSpPr>
          <p:cNvPr id="434" name="文本框 2"/>
          <p:cNvSpPr txBox="1"/>
          <p:nvPr/>
        </p:nvSpPr>
        <p:spPr>
          <a:xfrm>
            <a:off x="457200" y="306705"/>
            <a:ext cx="2730500"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文本框 83970"/>
          <p:cNvSpPr txBox="1"/>
          <p:nvPr/>
        </p:nvSpPr>
        <p:spPr>
          <a:xfrm>
            <a:off x="457200" y="1052736"/>
            <a:ext cx="8001000" cy="5278368"/>
          </a:xfrm>
          <a:prstGeom prst="rect">
            <a:avLst/>
          </a:prstGeom>
          <a:noFill/>
          <a:ln w="9525">
            <a:noFill/>
          </a:ln>
        </p:spPr>
        <p:txBody>
          <a:bodyPr>
            <a:spAutoFit/>
          </a:bodyPr>
          <a:lstStyle/>
          <a:p>
            <a:pPr algn="just" eaLnBrk="0" hangingPunct="0"/>
            <a:r>
              <a:rPr lang="en-US" altLang="zh-CN" dirty="0">
                <a:solidFill>
                  <a:srgbClr val="FF3300"/>
                </a:solidFill>
                <a:effectLst>
                  <a:outerShdw blurRad="38100" dist="38100" dir="2700000" algn="tl">
                    <a:srgbClr val="C0C0C0"/>
                  </a:outerShdw>
                </a:effectLst>
                <a:latin typeface="华文宋体" panose="02010600040101010101" charset="-122"/>
                <a:ea typeface="华文宋体" panose="02010600040101010101" charset="-122"/>
              </a:rPr>
              <a:t>3. </a:t>
            </a:r>
            <a:r>
              <a:rPr lang="zh-CN" altLang="en-US" dirty="0">
                <a:solidFill>
                  <a:srgbClr val="FF3300"/>
                </a:solidFill>
                <a:effectLst>
                  <a:outerShdw blurRad="38100" dist="38100" dir="2700000" algn="tl">
                    <a:srgbClr val="C0C0C0"/>
                  </a:outerShdw>
                </a:effectLst>
                <a:latin typeface="华文宋体" panose="02010600040101010101" charset="-122"/>
                <a:ea typeface="华文宋体" panose="02010600040101010101" charset="-122"/>
              </a:rPr>
              <a:t>段寄存器</a:t>
            </a:r>
          </a:p>
          <a:p>
            <a:pPr algn="just" eaLnBrk="0" hangingPunct="0">
              <a:spcBef>
                <a:spcPts val="600"/>
              </a:spcBef>
            </a:pPr>
            <a:r>
              <a:rPr lang="en-US" altLang="zh-CN" b="0" dirty="0">
                <a:latin typeface="华文宋体" panose="02010600040101010101" charset="-122"/>
                <a:ea typeface="华文宋体" panose="02010600040101010101" charset="-122"/>
              </a:rPr>
              <a:t>    8086CPU</a:t>
            </a:r>
            <a:r>
              <a:rPr lang="zh-CN" altLang="en-US" b="0" dirty="0">
                <a:latin typeface="华文宋体" panose="02010600040101010101" charset="-122"/>
                <a:ea typeface="华文宋体" panose="02010600040101010101" charset="-122"/>
              </a:rPr>
              <a:t>的４个</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位的段寄存器分别称为：代码段寄存器</a:t>
            </a:r>
            <a:r>
              <a:rPr lang="en-US" altLang="zh-CN" b="0" dirty="0">
                <a:latin typeface="华文宋体" panose="02010600040101010101" charset="-122"/>
                <a:ea typeface="华文宋体" panose="02010600040101010101" charset="-122"/>
              </a:rPr>
              <a:t>CS</a:t>
            </a:r>
            <a:r>
              <a:rPr lang="zh-CN" altLang="en-US" b="0" dirty="0">
                <a:latin typeface="华文宋体" panose="02010600040101010101" charset="-122"/>
                <a:ea typeface="华文宋体" panose="02010600040101010101" charset="-122"/>
              </a:rPr>
              <a:t>，数据段寄存器</a:t>
            </a:r>
            <a:r>
              <a:rPr lang="en-US" altLang="zh-CN" b="0" dirty="0">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，堆栈段寄存器</a:t>
            </a:r>
            <a:r>
              <a:rPr lang="en-US" altLang="zh-CN" b="0" dirty="0">
                <a:latin typeface="华文宋体" panose="02010600040101010101" charset="-122"/>
                <a:ea typeface="华文宋体" panose="02010600040101010101" charset="-122"/>
              </a:rPr>
              <a:t>SS</a:t>
            </a:r>
            <a:r>
              <a:rPr lang="zh-CN" altLang="en-US" b="0" dirty="0">
                <a:latin typeface="华文宋体" panose="02010600040101010101" charset="-122"/>
                <a:ea typeface="华文宋体" panose="02010600040101010101" charset="-122"/>
              </a:rPr>
              <a:t>，附加数据段寄存器</a:t>
            </a:r>
            <a:r>
              <a:rPr lang="en-US" altLang="zh-CN" b="0" dirty="0">
                <a:latin typeface="华文宋体" panose="02010600040101010101" charset="-122"/>
                <a:ea typeface="华文宋体" panose="02010600040101010101" charset="-122"/>
              </a:rPr>
              <a:t>ES</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80386</a:t>
            </a:r>
            <a:r>
              <a:rPr lang="zh-CN" altLang="en-US" b="0" dirty="0">
                <a:latin typeface="华文宋体" panose="02010600040101010101" charset="-122"/>
                <a:ea typeface="华文宋体" panose="02010600040101010101" charset="-122"/>
              </a:rPr>
              <a:t>起增加了</a:t>
            </a:r>
            <a:r>
              <a:rPr lang="en-US" altLang="zh-CN" b="0" dirty="0">
                <a:latin typeface="华文宋体" panose="02010600040101010101" charset="-122"/>
                <a:ea typeface="华文宋体" panose="02010600040101010101" charset="-122"/>
              </a:rPr>
              <a:t>FS</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GS</a:t>
            </a:r>
            <a:r>
              <a:rPr lang="zh-CN" altLang="en-US" b="0" dirty="0">
                <a:latin typeface="华文宋体" panose="02010600040101010101" charset="-122"/>
                <a:ea typeface="华文宋体" panose="02010600040101010101" charset="-122"/>
              </a:rPr>
              <a:t>两个段寄存器（附加的数据段）。</a:t>
            </a:r>
          </a:p>
          <a:p>
            <a:pPr algn="just" eaLnBrk="0" hangingPunct="0">
              <a:spcBef>
                <a:spcPts val="600"/>
              </a:spcBef>
            </a:pPr>
            <a:r>
              <a:rPr lang="zh-CN" altLang="en-US" b="0" dirty="0">
                <a:latin typeface="华文宋体" panose="02010600040101010101" charset="-122"/>
                <a:ea typeface="华文宋体" panose="02010600040101010101" charset="-122"/>
              </a:rPr>
              <a:t>    段寄存器用来确定该段在内存中的起始地址。段寄存器是根据内存分段的管理模式而设置的。</a:t>
            </a:r>
            <a:r>
              <a:rPr lang="zh-CN" altLang="en-US" dirty="0">
                <a:solidFill>
                  <a:srgbClr val="FF0000"/>
                </a:solidFill>
                <a:latin typeface="华文宋体" panose="02010600040101010101" charset="-122"/>
                <a:ea typeface="华文宋体" panose="02010600040101010101" charset="-122"/>
              </a:rPr>
              <a:t>内存单元的物理地址由段寄存器的值和一个偏移量组合而成的，这样可用两个较少位数的值组合成一个可访问较大物理空间的内存地址。</a:t>
            </a:r>
            <a:endParaRPr lang="en-US" altLang="zh-CN" dirty="0">
              <a:solidFill>
                <a:srgbClr val="FF0000"/>
              </a:solidFill>
              <a:latin typeface="华文宋体" panose="02010600040101010101" charset="-122"/>
              <a:ea typeface="华文宋体" panose="02010600040101010101" charset="-122"/>
            </a:endParaRPr>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smtClean="0"/>
              <a:t>CS:IP</a:t>
            </a:r>
            <a:r>
              <a:rPr lang="zh-CN" altLang="en-US" b="0" dirty="0"/>
              <a:t>取得下一条要执行的指令</a:t>
            </a:r>
            <a:endParaRPr lang="en-US" altLang="zh-CN" b="0" dirty="0"/>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smtClean="0"/>
              <a:t>DS:</a:t>
            </a:r>
            <a:r>
              <a:rPr lang="en-US" altLang="zh-CN" b="0" dirty="0" smtClean="0">
                <a:solidFill>
                  <a:srgbClr val="FF0000"/>
                </a:solidFill>
              </a:rPr>
              <a:t>EA</a:t>
            </a:r>
            <a:r>
              <a:rPr lang="zh-CN" altLang="en-US" b="0" dirty="0"/>
              <a:t>存取数据段中某一存储单元的地址</a:t>
            </a:r>
            <a:endParaRPr lang="en-US" altLang="zh-CN" b="0" dirty="0"/>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smtClean="0"/>
              <a:t>SS:SP</a:t>
            </a:r>
            <a:r>
              <a:rPr lang="zh-CN" altLang="en-US" b="0" dirty="0"/>
              <a:t>指向堆栈栈顶的地址</a:t>
            </a:r>
            <a:endParaRPr lang="zh-CN" altLang="en-US" sz="2800" b="1" dirty="0">
              <a:latin typeface="华文宋体" panose="02010600040101010101" charset="-122"/>
              <a:ea typeface="华文宋体" panose="02010600040101010101"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存储器</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矩形 89090"/>
          <p:cNvSpPr/>
          <p:nvPr/>
        </p:nvSpPr>
        <p:spPr>
          <a:xfrm>
            <a:off x="457200" y="944724"/>
            <a:ext cx="8291263" cy="5436604"/>
          </a:xfrm>
          <a:prstGeom prst="rect">
            <a:avLst/>
          </a:prstGeom>
          <a:solidFill>
            <a:schemeClr val="bg1"/>
          </a:solidFill>
          <a:ln w="9525">
            <a:noFill/>
          </a:ln>
        </p:spPr>
        <p:txBody>
          <a:bodyPr/>
          <a:lstStyle/>
          <a:p>
            <a:pPr eaLnBrk="0" hangingPunct="0">
              <a:spcBef>
                <a:spcPts val="600"/>
              </a:spcBef>
            </a:pPr>
            <a:r>
              <a:rPr lang="en-US" altLang="zh-CN" sz="2000" b="1" dirty="0">
                <a:effectLst>
                  <a:outerShdw blurRad="38100" dist="38100" dir="2700000">
                    <a:srgbClr val="C0C0C0"/>
                  </a:outerShdw>
                </a:effectLst>
                <a:latin typeface="华文宋体" panose="02010600040101010101" charset="-122"/>
                <a:ea typeface="华文宋体" panose="02010600040101010101" charset="-122"/>
              </a:rPr>
              <a:t>     </a:t>
            </a:r>
            <a:r>
              <a:rPr lang="zh-CN" altLang="en-US" dirty="0">
                <a:solidFill>
                  <a:srgbClr val="FF3300"/>
                </a:solidFill>
                <a:latin typeface="华文宋体" panose="02010600040101010101" charset="-122"/>
                <a:ea typeface="华文宋体" panose="02010600040101010101" charset="-122"/>
              </a:rPr>
              <a:t>存储单元的地址和内容</a:t>
            </a:r>
            <a:r>
              <a:rPr lang="en-US" altLang="zh-CN" dirty="0">
                <a:solidFill>
                  <a:srgbClr val="FF3300"/>
                </a:solidFill>
                <a:latin typeface="华文宋体" panose="02010600040101010101" charset="-122"/>
                <a:ea typeface="华文宋体" panose="02010600040101010101" charset="-122"/>
              </a:rPr>
              <a:t>  </a:t>
            </a:r>
          </a:p>
          <a:p>
            <a:pPr marL="342900" indent="-342900" eaLnBrk="0" hangingPunct="0">
              <a:spcBef>
                <a:spcPts val="600"/>
              </a:spcBef>
              <a:buClr>
                <a:srgbClr val="3333FF"/>
              </a:buClr>
              <a:buFont typeface="Wingdings" panose="05000000000000000000" pitchFamily="2" charset="2"/>
              <a:buChar char="u"/>
            </a:pPr>
            <a:r>
              <a:rPr lang="zh-CN" altLang="en-US" dirty="0">
                <a:solidFill>
                  <a:schemeClr val="accent2"/>
                </a:solidFill>
                <a:latin typeface="华文宋体" panose="02010600040101010101" charset="-122"/>
                <a:ea typeface="华文宋体" panose="02010600040101010101" charset="-122"/>
              </a:rPr>
              <a:t>存储单元</a:t>
            </a:r>
            <a:r>
              <a:rPr lang="zh-CN" altLang="en-US" dirty="0" smtClean="0">
                <a:solidFill>
                  <a:schemeClr val="accent2"/>
                </a:solidFill>
                <a:latin typeface="华文宋体" panose="02010600040101010101" charset="-122"/>
                <a:ea typeface="华文宋体" panose="02010600040101010101" charset="-122"/>
              </a:rPr>
              <a:t>地址</a:t>
            </a:r>
            <a:r>
              <a:rPr lang="zh-CN" altLang="en-US" b="1" dirty="0" smtClean="0">
                <a:latin typeface="华文宋体" panose="02010600040101010101" charset="-122"/>
                <a:ea typeface="华文宋体" panose="02010600040101010101" charset="-122"/>
              </a:rPr>
              <a:t>：</a:t>
            </a:r>
            <a:r>
              <a:rPr lang="en-US" altLang="zh-CN" b="1" dirty="0">
                <a:latin typeface="华文宋体" panose="02010600040101010101" charset="-122"/>
                <a:ea typeface="华文宋体" panose="02010600040101010101" charset="-122"/>
              </a:rPr>
              <a:t>8086</a:t>
            </a:r>
            <a:r>
              <a:rPr lang="zh-CN" altLang="en-US" b="1" dirty="0">
                <a:latin typeface="华文宋体" panose="02010600040101010101" charset="-122"/>
                <a:ea typeface="华文宋体" panose="02010600040101010101" charset="-122"/>
              </a:rPr>
              <a:t>系统中，为了标识和存取每一个存储单元，给每个存储单元规定一个编号，这就是</a:t>
            </a:r>
            <a:r>
              <a:rPr lang="zh-CN" altLang="en-US" dirty="0">
                <a:latin typeface="华文宋体" panose="02010600040101010101" charset="-122"/>
                <a:ea typeface="华文宋体" panose="02010600040101010101" charset="-122"/>
              </a:rPr>
              <a:t>存储单元地址。 </a:t>
            </a:r>
          </a:p>
          <a:p>
            <a:pPr marL="342900" indent="-342900" eaLnBrk="0" hangingPunct="0">
              <a:spcBef>
                <a:spcPts val="600"/>
              </a:spcBef>
              <a:buClr>
                <a:srgbClr val="3333FF"/>
              </a:buClr>
              <a:buSzPct val="100000"/>
              <a:buFont typeface="Wingdings" panose="05000000000000000000" pitchFamily="2" charset="2"/>
              <a:buChar char="u"/>
            </a:pPr>
            <a:r>
              <a:rPr lang="zh-CN" altLang="en-US" b="1" dirty="0">
                <a:latin typeface="华文宋体" panose="02010600040101010101" charset="-122"/>
                <a:ea typeface="华文宋体" panose="02010600040101010101" charset="-122"/>
              </a:rPr>
              <a:t> </a:t>
            </a:r>
            <a:r>
              <a:rPr lang="zh-CN" altLang="en-US" b="1" dirty="0">
                <a:solidFill>
                  <a:schemeClr val="accent2"/>
                </a:solidFill>
                <a:latin typeface="华文宋体" panose="02010600040101010101" charset="-122"/>
                <a:ea typeface="华文宋体" panose="02010600040101010101" charset="-122"/>
              </a:rPr>
              <a:t>存储单元的</a:t>
            </a:r>
            <a:r>
              <a:rPr lang="zh-CN" altLang="en-US" b="1" dirty="0" smtClean="0">
                <a:solidFill>
                  <a:schemeClr val="accent2"/>
                </a:solidFill>
                <a:latin typeface="华文宋体" panose="02010600040101010101" charset="-122"/>
                <a:ea typeface="华文宋体" panose="02010600040101010101" charset="-122"/>
              </a:rPr>
              <a:t>内容</a:t>
            </a:r>
            <a:r>
              <a:rPr lang="zh-CN" altLang="en-US" b="1" dirty="0" smtClean="0">
                <a:latin typeface="华文宋体" panose="02010600040101010101" charset="-122"/>
                <a:ea typeface="华文宋体" panose="02010600040101010101" charset="-122"/>
              </a:rPr>
              <a:t>：</a:t>
            </a:r>
            <a:r>
              <a:rPr lang="zh-CN" altLang="en-US" b="1" dirty="0">
                <a:latin typeface="华文宋体" panose="02010600040101010101" charset="-122"/>
                <a:ea typeface="华文宋体" panose="02010600040101010101" charset="-122"/>
              </a:rPr>
              <a:t>一个存储单元中存放的信息称为该存储单元的内容。</a:t>
            </a:r>
          </a:p>
          <a:p>
            <a:pPr eaLnBrk="0" hangingPunct="0">
              <a:spcBef>
                <a:spcPts val="600"/>
              </a:spcBef>
              <a:buClr>
                <a:srgbClr val="0000FF"/>
              </a:buClr>
              <a:buSzPct val="100000"/>
            </a:pPr>
            <a:endParaRPr lang="en-US" altLang="zh-CN" sz="2000" dirty="0">
              <a:effectLst>
                <a:outerShdw blurRad="38100" dist="38100" dir="2700000">
                  <a:srgbClr val="C0C0C0"/>
                </a:outerShdw>
              </a:effectLst>
              <a:latin typeface="华文宋体" panose="02010600040101010101" charset="-122"/>
              <a:ea typeface="华文宋体" panose="02010600040101010101" charset="-122"/>
            </a:endParaRPr>
          </a:p>
          <a:p>
            <a:pPr eaLnBrk="0" hangingPunct="0">
              <a:spcBef>
                <a:spcPts val="600"/>
              </a:spcBef>
              <a:buClr>
                <a:srgbClr val="0000FF"/>
              </a:buClr>
              <a:buSzPct val="100000"/>
            </a:pPr>
            <a:r>
              <a:rPr lang="zh-CN" altLang="en-US" sz="2000" b="1" dirty="0">
                <a:effectLst>
                  <a:outerShdw blurRad="38100" dist="38100" dir="2700000">
                    <a:srgbClr val="C0C0C0"/>
                  </a:outerShdw>
                </a:effectLst>
                <a:latin typeface="华文宋体" panose="02010600040101010101" charset="-122"/>
                <a:ea typeface="华文宋体" panose="02010600040101010101" charset="-122"/>
              </a:rPr>
              <a:t>注意： </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存储器以字节（</a:t>
            </a:r>
            <a:r>
              <a:rPr lang="en-US" altLang="zh-CN" sz="2000" b="1" dirty="0">
                <a:solidFill>
                  <a:srgbClr val="FF0000"/>
                </a:solidFill>
                <a:latin typeface="华文宋体" panose="02010600040101010101" charset="-122"/>
                <a:ea typeface="华文宋体" panose="02010600040101010101" charset="-122"/>
              </a:rPr>
              <a:t>8 bit</a:t>
            </a:r>
            <a:r>
              <a:rPr lang="zh-CN" altLang="en-US" sz="2000" b="1" dirty="0">
                <a:solidFill>
                  <a:srgbClr val="FF0000"/>
                </a:solidFill>
                <a:latin typeface="华文宋体" panose="02010600040101010101" charset="-122"/>
                <a:ea typeface="华文宋体" panose="02010600040101010101" charset="-122"/>
              </a:rPr>
              <a:t>）为编程单位</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每个字节单元都有唯一的地址编码</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地址用无符号整数来表示（编程用十六进制表示）</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一个字要占用相继的两个字节</a:t>
            </a:r>
          </a:p>
          <a:p>
            <a:pPr marL="342900" indent="-342900" eaLnBrk="0" hangingPunct="0">
              <a:spcBef>
                <a:spcPts val="600"/>
              </a:spcBef>
              <a:buFont typeface="Wingdings" panose="05000000000000000000" pitchFamily="2" charset="2"/>
              <a:buChar char="n"/>
            </a:pPr>
            <a:r>
              <a:rPr lang="zh-CN" altLang="en-US" sz="2000" u="sng" dirty="0">
                <a:solidFill>
                  <a:srgbClr val="FF0000"/>
                </a:solidFill>
                <a:latin typeface="华文宋体" panose="02010600040101010101" charset="-122"/>
                <a:ea typeface="华文宋体" panose="02010600040101010101" charset="-122"/>
              </a:rPr>
              <a:t>低位字节存入低地址，高位字节存入高地址</a:t>
            </a:r>
          </a:p>
          <a:p>
            <a:pPr marL="342900" indent="-342900" eaLnBrk="0" hangingPunct="0">
              <a:spcBef>
                <a:spcPts val="600"/>
              </a:spcBef>
              <a:buFont typeface="Wingdings" panose="05000000000000000000" pitchFamily="2" charset="2"/>
              <a:buChar char="n"/>
            </a:pPr>
            <a:r>
              <a:rPr lang="zh-CN" altLang="en-US" sz="2000" u="sng" dirty="0">
                <a:solidFill>
                  <a:srgbClr val="FF0000"/>
                </a:solidFill>
                <a:latin typeface="华文宋体" panose="02010600040101010101" charset="-122"/>
                <a:ea typeface="华文宋体" panose="02010600040101010101" charset="-122"/>
              </a:rPr>
              <a:t>字单元地址用它的低地址来表示</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0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09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09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9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0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124744"/>
            <a:ext cx="5868652" cy="2246769"/>
          </a:xfrm>
          <a:prstGeom prst="rect">
            <a:avLst/>
          </a:prstGeom>
        </p:spPr>
        <p:txBody>
          <a:bodyPr wrap="square">
            <a:spAutoFit/>
          </a:bodyPr>
          <a:lstStyle/>
          <a:p>
            <a:pPr algn="just">
              <a:spcBef>
                <a:spcPts val="1200"/>
              </a:spcBef>
            </a:pPr>
            <a:r>
              <a:rPr lang="zh-CN" altLang="en-US" b="0" dirty="0"/>
              <a:t>内存单元的地址和内容的概念及其关系：</a:t>
            </a:r>
            <a:endParaRPr lang="en-US" altLang="zh-CN" b="0" dirty="0"/>
          </a:p>
          <a:p>
            <a:pPr marL="342900" indent="-342900" algn="just">
              <a:spcBef>
                <a:spcPts val="1200"/>
              </a:spcBef>
              <a:buFont typeface="Wingdings" panose="05000000000000000000" pitchFamily="2" charset="2"/>
              <a:buChar char="u"/>
            </a:pPr>
            <a:r>
              <a:rPr lang="zh-CN" altLang="en-US" b="0" dirty="0"/>
              <a:t>若设</a:t>
            </a:r>
            <a:r>
              <a:rPr lang="en-US" altLang="zh-CN" b="0" dirty="0"/>
              <a:t>M</a:t>
            </a:r>
            <a:r>
              <a:rPr lang="zh-CN" altLang="en-US" b="0" dirty="0"/>
              <a:t>表示某内存单元的地址，那么</a:t>
            </a:r>
            <a:r>
              <a:rPr lang="en-US" altLang="zh-CN" b="0" dirty="0"/>
              <a:t>M</a:t>
            </a:r>
            <a:r>
              <a:rPr lang="zh-CN" altLang="en-US" b="0" dirty="0"/>
              <a:t>单元的内容可表示为</a:t>
            </a:r>
            <a:r>
              <a:rPr lang="en-US" altLang="zh-CN" b="0" dirty="0"/>
              <a:t>(M)</a:t>
            </a:r>
            <a:r>
              <a:rPr lang="zh-CN" altLang="en-US" b="0" dirty="0"/>
              <a:t>。</a:t>
            </a:r>
            <a:endParaRPr lang="en-US" altLang="zh-CN" b="0" dirty="0"/>
          </a:p>
          <a:p>
            <a:pPr marL="342900" indent="-342900" algn="just">
              <a:spcBef>
                <a:spcPts val="1200"/>
              </a:spcBef>
              <a:buFont typeface="Wingdings" panose="05000000000000000000" pitchFamily="2" charset="2"/>
              <a:buChar char="u"/>
            </a:pPr>
            <a:r>
              <a:rPr lang="zh-CN" altLang="en-US" b="0" dirty="0"/>
              <a:t>如果</a:t>
            </a:r>
            <a:r>
              <a:rPr lang="en-US" altLang="zh-CN" b="0" dirty="0"/>
              <a:t>M</a:t>
            </a:r>
            <a:r>
              <a:rPr lang="zh-CN" altLang="en-US" b="0" dirty="0"/>
              <a:t>单元存放着地址信息</a:t>
            </a:r>
            <a:r>
              <a:rPr lang="en-US" altLang="zh-CN" b="0" dirty="0"/>
              <a:t>N</a:t>
            </a:r>
            <a:r>
              <a:rPr lang="zh-CN" altLang="en-US" b="0" dirty="0"/>
              <a:t>，则地址</a:t>
            </a:r>
            <a:r>
              <a:rPr lang="en-US" altLang="zh-CN" b="0" dirty="0"/>
              <a:t>N</a:t>
            </a:r>
            <a:r>
              <a:rPr lang="zh-CN" altLang="en-US" b="0" dirty="0"/>
              <a:t>单元的内容则可表示为</a:t>
            </a:r>
            <a:r>
              <a:rPr lang="en-US" altLang="zh-CN" b="0" dirty="0"/>
              <a:t>(N)</a:t>
            </a:r>
            <a:r>
              <a:rPr lang="zh-CN" altLang="en-US" b="0" dirty="0"/>
              <a:t>＝</a:t>
            </a:r>
            <a:r>
              <a:rPr lang="en-US" altLang="zh-CN" b="0" dirty="0"/>
              <a:t>((M))</a:t>
            </a:r>
            <a:r>
              <a:rPr lang="zh-CN" altLang="en-US" b="0" dirty="0"/>
              <a:t>。</a:t>
            </a:r>
          </a:p>
        </p:txBody>
      </p:sp>
      <p:sp>
        <p:nvSpPr>
          <p:cNvPr id="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5" name="矩形 4"/>
          <p:cNvSpPr/>
          <p:nvPr/>
        </p:nvSpPr>
        <p:spPr bwMode="auto">
          <a:xfrm>
            <a:off x="7488088" y="2744924"/>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bwMode="auto">
          <a:xfrm>
            <a:off x="7488324" y="3717032"/>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10800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b="0" dirty="0"/>
              <a:t>低字节</a:t>
            </a:r>
            <a:endParaRPr kumimoji="0" lang="zh-CN" altLang="en-US" sz="1400" b="0" i="0" u="none" strike="noStrike" cap="none" normalizeH="0" baseline="0" dirty="0">
              <a:ln>
                <a:noFill/>
              </a:ln>
              <a:solidFill>
                <a:schemeClr val="tx1"/>
              </a:solidFill>
              <a:effectLst/>
            </a:endParaRPr>
          </a:p>
        </p:txBody>
      </p:sp>
      <p:sp>
        <p:nvSpPr>
          <p:cNvPr id="21" name="矩形 20"/>
          <p:cNvSpPr/>
          <p:nvPr/>
        </p:nvSpPr>
        <p:spPr bwMode="auto">
          <a:xfrm>
            <a:off x="6660232" y="3717032"/>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高字节</a:t>
            </a:r>
          </a:p>
        </p:txBody>
      </p:sp>
      <p:sp>
        <p:nvSpPr>
          <p:cNvPr id="22" name="矩形 21"/>
          <p:cNvSpPr/>
          <p:nvPr/>
        </p:nvSpPr>
        <p:spPr bwMode="auto">
          <a:xfrm>
            <a:off x="6634608" y="4689996"/>
            <a:ext cx="1730400"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10800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低位字</a:t>
            </a:r>
          </a:p>
        </p:txBody>
      </p:sp>
      <p:sp>
        <p:nvSpPr>
          <p:cNvPr id="25" name="矩形 24"/>
          <p:cNvSpPr/>
          <p:nvPr/>
        </p:nvSpPr>
        <p:spPr bwMode="auto">
          <a:xfrm>
            <a:off x="4942420" y="4689140"/>
            <a:ext cx="1717812"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高位字</a:t>
            </a:r>
          </a:p>
        </p:txBody>
      </p:sp>
      <p:sp>
        <p:nvSpPr>
          <p:cNvPr id="32" name="矩形 31"/>
          <p:cNvSpPr/>
          <p:nvPr/>
        </p:nvSpPr>
        <p:spPr bwMode="auto">
          <a:xfrm>
            <a:off x="4904208" y="5626100"/>
            <a:ext cx="3448212"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低位双字</a:t>
            </a:r>
          </a:p>
        </p:txBody>
      </p:sp>
      <p:sp>
        <p:nvSpPr>
          <p:cNvPr id="35" name="矩形 34"/>
          <p:cNvSpPr/>
          <p:nvPr/>
        </p:nvSpPr>
        <p:spPr bwMode="auto">
          <a:xfrm>
            <a:off x="1436388" y="5625244"/>
            <a:ext cx="3467820"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高位双字</a:t>
            </a:r>
          </a:p>
        </p:txBody>
      </p:sp>
      <p:sp>
        <p:nvSpPr>
          <p:cNvPr id="39" name="TextBox 38"/>
          <p:cNvSpPr txBox="1"/>
          <p:nvPr/>
        </p:nvSpPr>
        <p:spPr>
          <a:xfrm>
            <a:off x="7848364" y="3140968"/>
            <a:ext cx="942887" cy="307777"/>
          </a:xfrm>
          <a:prstGeom prst="rect">
            <a:avLst/>
          </a:prstGeom>
          <a:noFill/>
        </p:spPr>
        <p:txBody>
          <a:bodyPr wrap="none" rtlCol="0">
            <a:spAutoFit/>
          </a:bodyPr>
          <a:lstStyle/>
          <a:p>
            <a:r>
              <a:rPr lang="en-US" altLang="zh-CN" sz="1400" b="0" dirty="0"/>
              <a:t>N      </a:t>
            </a:r>
            <a:r>
              <a:rPr lang="zh-CN" altLang="en-US" sz="1400" b="0" dirty="0"/>
              <a:t>地址</a:t>
            </a:r>
          </a:p>
        </p:txBody>
      </p:sp>
      <p:sp>
        <p:nvSpPr>
          <p:cNvPr id="40" name="TextBox 39"/>
          <p:cNvSpPr txBox="1"/>
          <p:nvPr/>
        </p:nvSpPr>
        <p:spPr>
          <a:xfrm>
            <a:off x="6974439" y="4149080"/>
            <a:ext cx="1846980" cy="307777"/>
          </a:xfrm>
          <a:prstGeom prst="rect">
            <a:avLst/>
          </a:prstGeom>
          <a:noFill/>
        </p:spPr>
        <p:txBody>
          <a:bodyPr wrap="none" rtlCol="0">
            <a:spAutoFit/>
          </a:bodyPr>
          <a:lstStyle/>
          <a:p>
            <a:r>
              <a:rPr lang="en-US" altLang="zh-CN" sz="1400" b="0" dirty="0"/>
              <a:t>N+1            N       </a:t>
            </a:r>
            <a:r>
              <a:rPr lang="zh-CN" altLang="en-US" sz="1400" b="0" dirty="0"/>
              <a:t>地址</a:t>
            </a:r>
          </a:p>
        </p:txBody>
      </p:sp>
      <p:sp>
        <p:nvSpPr>
          <p:cNvPr id="41" name="TextBox 40"/>
          <p:cNvSpPr txBox="1"/>
          <p:nvPr/>
        </p:nvSpPr>
        <p:spPr>
          <a:xfrm>
            <a:off x="7398434" y="2492896"/>
            <a:ext cx="1082348" cy="307777"/>
          </a:xfrm>
          <a:prstGeom prst="rect">
            <a:avLst/>
          </a:prstGeom>
          <a:noFill/>
        </p:spPr>
        <p:txBody>
          <a:bodyPr wrap="none" rtlCol="0">
            <a:spAutoFit/>
          </a:bodyPr>
          <a:lstStyle/>
          <a:p>
            <a:r>
              <a:rPr lang="en-US" altLang="zh-CN" sz="1400" b="0" dirty="0">
                <a:solidFill>
                  <a:srgbClr val="FF0000"/>
                </a:solidFill>
              </a:rPr>
              <a:t>7                0</a:t>
            </a:r>
            <a:endParaRPr lang="zh-CN" altLang="en-US" sz="1400" b="0" dirty="0">
              <a:solidFill>
                <a:srgbClr val="FF0000"/>
              </a:solidFill>
            </a:endParaRPr>
          </a:p>
        </p:txBody>
      </p:sp>
      <p:sp>
        <p:nvSpPr>
          <p:cNvPr id="42" name="TextBox 41"/>
          <p:cNvSpPr txBox="1"/>
          <p:nvPr/>
        </p:nvSpPr>
        <p:spPr>
          <a:xfrm>
            <a:off x="5364088" y="5129833"/>
            <a:ext cx="3564396" cy="307777"/>
          </a:xfrm>
          <a:prstGeom prst="rect">
            <a:avLst/>
          </a:prstGeom>
          <a:noFill/>
        </p:spPr>
        <p:txBody>
          <a:bodyPr wrap="square" rtlCol="0">
            <a:spAutoFit/>
          </a:bodyPr>
          <a:lstStyle/>
          <a:p>
            <a:r>
              <a:rPr lang="en-US" altLang="zh-CN" sz="1400" b="0" dirty="0"/>
              <a:t>N+3        N+2               N+1          N       </a:t>
            </a:r>
            <a:r>
              <a:rPr lang="zh-CN" altLang="en-US" sz="1400" b="0" dirty="0"/>
              <a:t>地址</a:t>
            </a:r>
          </a:p>
        </p:txBody>
      </p:sp>
      <p:sp>
        <p:nvSpPr>
          <p:cNvPr id="44" name="TextBox 43"/>
          <p:cNvSpPr txBox="1"/>
          <p:nvPr/>
        </p:nvSpPr>
        <p:spPr>
          <a:xfrm>
            <a:off x="1295636" y="6058148"/>
            <a:ext cx="7452828" cy="307777"/>
          </a:xfrm>
          <a:prstGeom prst="rect">
            <a:avLst/>
          </a:prstGeom>
          <a:noFill/>
        </p:spPr>
        <p:txBody>
          <a:bodyPr wrap="square" rtlCol="0">
            <a:spAutoFit/>
          </a:bodyPr>
          <a:lstStyle/>
          <a:p>
            <a:pPr algn="r"/>
            <a:r>
              <a:rPr lang="en-US" altLang="zh-CN" sz="1400" b="0" dirty="0"/>
              <a:t>         N+7            N+6            N+5          N+4                 N+3        N+2               N+1          N       </a:t>
            </a:r>
            <a:r>
              <a:rPr lang="zh-CN" altLang="en-US" sz="1400" b="0" dirty="0"/>
              <a:t>地址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组合 92161"/>
          <p:cNvGrpSpPr/>
          <p:nvPr/>
        </p:nvGrpSpPr>
        <p:grpSpPr>
          <a:xfrm>
            <a:off x="1828800" y="1408137"/>
            <a:ext cx="3657600" cy="3048000"/>
            <a:chOff x="1152" y="1152"/>
            <a:chExt cx="2304" cy="1920"/>
          </a:xfrm>
        </p:grpSpPr>
        <p:grpSp>
          <p:nvGrpSpPr>
            <p:cNvPr id="92163" name="组合 92162"/>
            <p:cNvGrpSpPr/>
            <p:nvPr/>
          </p:nvGrpSpPr>
          <p:grpSpPr>
            <a:xfrm>
              <a:off x="1152" y="1152"/>
              <a:ext cx="2304" cy="240"/>
              <a:chOff x="1104" y="576"/>
              <a:chExt cx="2304" cy="240"/>
            </a:xfrm>
          </p:grpSpPr>
          <p:sp>
            <p:nvSpPr>
              <p:cNvPr id="92164" name="矩形 92163"/>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5" name="矩形 92164"/>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6" name="矩形 92165"/>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7" name="矩形 92166"/>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8" name="矩形 92167"/>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9" name="矩形 92168"/>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0" name="矩形 92169"/>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1" name="矩形 92170"/>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72" name="组合 92171"/>
            <p:cNvGrpSpPr/>
            <p:nvPr/>
          </p:nvGrpSpPr>
          <p:grpSpPr>
            <a:xfrm>
              <a:off x="1152" y="1392"/>
              <a:ext cx="2304" cy="240"/>
              <a:chOff x="1104" y="576"/>
              <a:chExt cx="2304" cy="240"/>
            </a:xfrm>
          </p:grpSpPr>
          <p:sp>
            <p:nvSpPr>
              <p:cNvPr id="92173" name="矩形 92172"/>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4" name="矩形 92173"/>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5" name="矩形 92174"/>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6" name="矩形 92175"/>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7" name="矩形 92176"/>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8" name="矩形 92177"/>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9" name="矩形 92178"/>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0" name="矩形 92179"/>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81" name="组合 92180"/>
            <p:cNvGrpSpPr/>
            <p:nvPr/>
          </p:nvGrpSpPr>
          <p:grpSpPr>
            <a:xfrm>
              <a:off x="1152" y="1632"/>
              <a:ext cx="2304" cy="240"/>
              <a:chOff x="1104" y="576"/>
              <a:chExt cx="2304" cy="240"/>
            </a:xfrm>
          </p:grpSpPr>
          <p:sp>
            <p:nvSpPr>
              <p:cNvPr id="92182" name="矩形 92181"/>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3" name="矩形 92182"/>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4" name="矩形 92183"/>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5" name="矩形 92184"/>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6" name="矩形 92185"/>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7" name="矩形 92186"/>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8" name="矩形 92187"/>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9" name="矩形 92188"/>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90" name="组合 92189"/>
            <p:cNvGrpSpPr/>
            <p:nvPr/>
          </p:nvGrpSpPr>
          <p:grpSpPr>
            <a:xfrm>
              <a:off x="1152" y="1872"/>
              <a:ext cx="2304" cy="240"/>
              <a:chOff x="1104" y="576"/>
              <a:chExt cx="2304" cy="240"/>
            </a:xfrm>
          </p:grpSpPr>
          <p:sp>
            <p:nvSpPr>
              <p:cNvPr id="92191" name="矩形 92190"/>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2" name="矩形 92191"/>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3" name="矩形 92192"/>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4" name="矩形 92193"/>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5" name="矩形 92194"/>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6" name="矩形 92195"/>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7" name="矩形 92196"/>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8" name="矩形 92197"/>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99" name="组合 92198"/>
            <p:cNvGrpSpPr/>
            <p:nvPr/>
          </p:nvGrpSpPr>
          <p:grpSpPr>
            <a:xfrm>
              <a:off x="1152" y="2112"/>
              <a:ext cx="2304" cy="240"/>
              <a:chOff x="1104" y="576"/>
              <a:chExt cx="2304" cy="240"/>
            </a:xfrm>
          </p:grpSpPr>
          <p:sp>
            <p:nvSpPr>
              <p:cNvPr id="92200" name="矩形 92199"/>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1" name="矩形 92200"/>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2" name="矩形 92201"/>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3" name="矩形 92202"/>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4" name="矩形 92203"/>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5" name="矩形 92204"/>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6" name="矩形 92205"/>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7" name="矩形 92206"/>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08" name="组合 92207"/>
            <p:cNvGrpSpPr/>
            <p:nvPr/>
          </p:nvGrpSpPr>
          <p:grpSpPr>
            <a:xfrm>
              <a:off x="1152" y="2352"/>
              <a:ext cx="2304" cy="240"/>
              <a:chOff x="1104" y="576"/>
              <a:chExt cx="2304" cy="240"/>
            </a:xfrm>
          </p:grpSpPr>
          <p:sp>
            <p:nvSpPr>
              <p:cNvPr id="92209" name="矩形 92208"/>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0" name="矩形 92209"/>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1" name="矩形 92210"/>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2" name="矩形 92211"/>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3" name="矩形 92212"/>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4" name="矩形 92213"/>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5" name="矩形 92214"/>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6" name="矩形 92215"/>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17" name="组合 92216"/>
            <p:cNvGrpSpPr/>
            <p:nvPr/>
          </p:nvGrpSpPr>
          <p:grpSpPr>
            <a:xfrm>
              <a:off x="1152" y="2592"/>
              <a:ext cx="2304" cy="240"/>
              <a:chOff x="1104" y="576"/>
              <a:chExt cx="2304" cy="240"/>
            </a:xfrm>
          </p:grpSpPr>
          <p:sp>
            <p:nvSpPr>
              <p:cNvPr id="92218" name="矩形 92217"/>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9" name="矩形 92218"/>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0" name="矩形 92219"/>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1" name="矩形 92220"/>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2" name="矩形 92221"/>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3" name="矩形 92222"/>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4" name="矩形 92223"/>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5" name="矩形 92224"/>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26" name="组合 92225"/>
            <p:cNvGrpSpPr/>
            <p:nvPr/>
          </p:nvGrpSpPr>
          <p:grpSpPr>
            <a:xfrm>
              <a:off x="1152" y="2832"/>
              <a:ext cx="2304" cy="240"/>
              <a:chOff x="1104" y="576"/>
              <a:chExt cx="2304" cy="240"/>
            </a:xfrm>
          </p:grpSpPr>
          <p:sp>
            <p:nvSpPr>
              <p:cNvPr id="92227" name="矩形 92226"/>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8" name="矩形 92227"/>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9" name="矩形 92228"/>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0" name="矩形 92229"/>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1" name="矩形 92230"/>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2" name="矩形 92231"/>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3" name="矩形 92232"/>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4" name="矩形 92233"/>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sp>
        <p:nvSpPr>
          <p:cNvPr id="92235" name="文本框 92234"/>
          <p:cNvSpPr txBox="1"/>
          <p:nvPr/>
        </p:nvSpPr>
        <p:spPr>
          <a:xfrm>
            <a:off x="1752600" y="950937"/>
            <a:ext cx="3917950" cy="457200"/>
          </a:xfrm>
          <a:prstGeom prst="rect">
            <a:avLst/>
          </a:prstGeom>
          <a:noFill/>
          <a:ln w="12700">
            <a:noFill/>
          </a:ln>
        </p:spPr>
        <p:txBody>
          <a:bodyPr>
            <a:spAutoFit/>
          </a:bodyPr>
          <a:lstStyle/>
          <a:p>
            <a:pPr eaLnBrk="0" hangingPunct="0"/>
            <a:r>
              <a:rPr lang="en-US" altLang="zh-CN" dirty="0">
                <a:latin typeface="Times New Roman" panose="02020603050405020304" pitchFamily="18" charset="0"/>
              </a:rPr>
              <a:t> </a:t>
            </a:r>
            <a:r>
              <a:rPr lang="en-US" altLang="zh-CN" b="1">
                <a:solidFill>
                  <a:srgbClr val="0000FF"/>
                </a:solidFill>
                <a:effectLst>
                  <a:outerShdw blurRad="38100" dist="38100" dir="2700000">
                    <a:srgbClr val="C0C0C0"/>
                  </a:outerShdw>
                </a:effectLst>
                <a:latin typeface="Times New Roman" panose="02020603050405020304" pitchFamily="18" charset="0"/>
              </a:rPr>
              <a:t>7     6    5    4    3    2    1    0</a:t>
            </a:r>
          </a:p>
        </p:txBody>
      </p:sp>
      <p:sp>
        <p:nvSpPr>
          <p:cNvPr id="92236" name="文本框 92235"/>
          <p:cNvSpPr txBox="1"/>
          <p:nvPr/>
        </p:nvSpPr>
        <p:spPr>
          <a:xfrm>
            <a:off x="1905000" y="1408137"/>
            <a:ext cx="6637338" cy="457200"/>
          </a:xfrm>
          <a:prstGeom prst="rect">
            <a:avLst/>
          </a:prstGeom>
          <a:noFill/>
          <a:ln w="12700">
            <a:noFill/>
          </a:ln>
        </p:spPr>
        <p:txBody>
          <a:bodyPr wrap="none">
            <a:spAutoFit/>
          </a:bodyPr>
          <a:lstStyle/>
          <a:p>
            <a:pPr eaLnBrk="0" hangingPunct="0"/>
            <a:r>
              <a:rPr lang="en-US" altLang="zh-CN" dirty="0">
                <a:solidFill>
                  <a:schemeClr val="bg2"/>
                </a:solidFill>
                <a:latin typeface="Times New Roman" panose="02020603050405020304" pitchFamily="18" charset="0"/>
              </a:rPr>
              <a:t>1    0    0    1    1    1    1    1    </a:t>
            </a:r>
            <a:r>
              <a:rPr lang="en-US" altLang="zh-CN" b="1" dirty="0">
                <a:solidFill>
                  <a:schemeClr val="tx2"/>
                </a:solidFill>
                <a:effectLst>
                  <a:outerShdw blurRad="38100" dist="38100" dir="2700000">
                    <a:srgbClr val="C0C0C0"/>
                  </a:outerShdw>
                </a:effectLst>
                <a:latin typeface="Times New Roman" panose="02020603050405020304" pitchFamily="18" charset="0"/>
              </a:rPr>
              <a:t>0000H  (0000H)=9FH</a:t>
            </a:r>
          </a:p>
        </p:txBody>
      </p:sp>
      <p:sp>
        <p:nvSpPr>
          <p:cNvPr id="92237" name="文本框 92236"/>
          <p:cNvSpPr txBox="1"/>
          <p:nvPr/>
        </p:nvSpPr>
        <p:spPr>
          <a:xfrm>
            <a:off x="1905000" y="1789137"/>
            <a:ext cx="69342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0    0    1    0    0    1    1    0    </a:t>
            </a:r>
            <a:r>
              <a:rPr lang="en-US" altLang="zh-CN" b="1" dirty="0">
                <a:solidFill>
                  <a:schemeClr val="tx2"/>
                </a:solidFill>
                <a:effectLst>
                  <a:outerShdw blurRad="38100" dist="38100" dir="2700000">
                    <a:srgbClr val="C0C0C0"/>
                  </a:outerShdw>
                </a:effectLst>
                <a:latin typeface="Times New Roman" panose="02020603050405020304" pitchFamily="18" charset="0"/>
              </a:rPr>
              <a:t>0001H  (0001H)=26H</a:t>
            </a:r>
          </a:p>
        </p:txBody>
      </p:sp>
      <p:sp>
        <p:nvSpPr>
          <p:cNvPr id="92238" name="矩形 92237"/>
          <p:cNvSpPr/>
          <p:nvPr/>
        </p:nvSpPr>
        <p:spPr>
          <a:xfrm>
            <a:off x="1905000" y="2170137"/>
            <a:ext cx="67818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0    0    0    1    1    1    1    0    </a:t>
            </a:r>
            <a:r>
              <a:rPr lang="en-US" altLang="zh-CN" b="1" dirty="0">
                <a:solidFill>
                  <a:schemeClr val="tx2"/>
                </a:solidFill>
                <a:effectLst>
                  <a:outerShdw blurRad="38100" dist="38100" dir="2700000">
                    <a:srgbClr val="C0C0C0"/>
                  </a:outerShdw>
                </a:effectLst>
                <a:latin typeface="Times New Roman" panose="02020603050405020304" pitchFamily="18" charset="0"/>
              </a:rPr>
              <a:t>0002H  (0002H)=1EH</a:t>
            </a:r>
          </a:p>
        </p:txBody>
      </p:sp>
      <p:sp>
        <p:nvSpPr>
          <p:cNvPr id="92239" name="矩形 92238"/>
          <p:cNvSpPr/>
          <p:nvPr/>
        </p:nvSpPr>
        <p:spPr>
          <a:xfrm>
            <a:off x="1905000" y="2551137"/>
            <a:ext cx="69342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1    1    0    1    0    1    1    1    </a:t>
            </a:r>
            <a:r>
              <a:rPr lang="en-US" altLang="zh-CN" b="1" dirty="0">
                <a:solidFill>
                  <a:schemeClr val="tx2"/>
                </a:solidFill>
                <a:effectLst>
                  <a:outerShdw blurRad="38100" dist="38100" dir="2700000">
                    <a:srgbClr val="C0C0C0"/>
                  </a:outerShdw>
                </a:effectLst>
                <a:latin typeface="Times New Roman" panose="02020603050405020304" pitchFamily="18" charset="0"/>
              </a:rPr>
              <a:t>0003H  (0003H)=D7H</a:t>
            </a:r>
          </a:p>
        </p:txBody>
      </p:sp>
      <p:sp>
        <p:nvSpPr>
          <p:cNvPr id="92240" name="文本框 92239"/>
          <p:cNvSpPr txBox="1"/>
          <p:nvPr/>
        </p:nvSpPr>
        <p:spPr>
          <a:xfrm>
            <a:off x="527051" y="2701304"/>
            <a:ext cx="1112805" cy="461665"/>
          </a:xfrm>
          <a:prstGeom prst="rect">
            <a:avLst/>
          </a:prstGeom>
          <a:noFill/>
          <a:ln w="12700">
            <a:noFill/>
          </a:ln>
        </p:spPr>
        <p:txBody>
          <a:bodyPr wrap="none">
            <a:spAutoFit/>
          </a:bodyPr>
          <a:lstStyle/>
          <a:p>
            <a:pPr eaLnBrk="0" hangingPunct="0"/>
            <a:r>
              <a:rPr lang="zh-CN" altLang="en-US" b="1" dirty="0">
                <a:solidFill>
                  <a:srgbClr val="000066"/>
                </a:solidFill>
                <a:effectLst>
                  <a:outerShdw blurRad="38100" dist="38100" dir="2700000">
                    <a:srgbClr val="C0C0C0"/>
                  </a:outerShdw>
                </a:effectLst>
                <a:latin typeface="Times New Roman" panose="02020603050405020304" pitchFamily="18" charset="0"/>
              </a:rPr>
              <a:t>存储器</a:t>
            </a:r>
            <a:endParaRPr lang="zh-CN" altLang="en-US" dirty="0">
              <a:solidFill>
                <a:srgbClr val="000066"/>
              </a:solidFill>
              <a:effectLst>
                <a:outerShdw blurRad="38100" dist="38100" dir="2700000">
                  <a:srgbClr val="C0C0C0"/>
                </a:outerShdw>
              </a:effectLst>
              <a:latin typeface="Times New Roman" panose="02020603050405020304" pitchFamily="18" charset="0"/>
            </a:endParaRPr>
          </a:p>
        </p:txBody>
      </p:sp>
      <p:grpSp>
        <p:nvGrpSpPr>
          <p:cNvPr id="92241" name="组合 92240"/>
          <p:cNvGrpSpPr/>
          <p:nvPr/>
        </p:nvGrpSpPr>
        <p:grpSpPr>
          <a:xfrm>
            <a:off x="1004888" y="5378152"/>
            <a:ext cx="3657600" cy="381000"/>
            <a:chOff x="1104" y="576"/>
            <a:chExt cx="2304" cy="240"/>
          </a:xfrm>
        </p:grpSpPr>
        <p:sp>
          <p:nvSpPr>
            <p:cNvPr id="92242" name="矩形 92241"/>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3" name="矩形 92242"/>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4" name="矩形 92243"/>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5" name="矩形 92244"/>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6" name="矩形 92245"/>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7" name="矩形 92246"/>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8" name="矩形 92247"/>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9" name="矩形 92248"/>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50" name="组合 92249"/>
          <p:cNvGrpSpPr/>
          <p:nvPr/>
        </p:nvGrpSpPr>
        <p:grpSpPr>
          <a:xfrm>
            <a:off x="4662488" y="5378152"/>
            <a:ext cx="3657600" cy="381000"/>
            <a:chOff x="1104" y="576"/>
            <a:chExt cx="2304" cy="240"/>
          </a:xfrm>
        </p:grpSpPr>
        <p:sp>
          <p:nvSpPr>
            <p:cNvPr id="92251" name="矩形 92250"/>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2" name="矩形 92251"/>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3" name="矩形 92252"/>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4" name="矩形 92253"/>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5" name="矩形 92254"/>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6" name="矩形 92255"/>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7" name="矩形 92256"/>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8" name="矩形 92257"/>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sp>
        <p:nvSpPr>
          <p:cNvPr id="92259" name="文本框 92258"/>
          <p:cNvSpPr txBox="1"/>
          <p:nvPr/>
        </p:nvSpPr>
        <p:spPr>
          <a:xfrm>
            <a:off x="928688" y="4920952"/>
            <a:ext cx="7651750" cy="457200"/>
          </a:xfrm>
          <a:prstGeom prst="rect">
            <a:avLst/>
          </a:prstGeom>
          <a:noFill/>
          <a:ln w="12700">
            <a:noFill/>
          </a:ln>
        </p:spPr>
        <p:txBody>
          <a:bodyPr>
            <a:spAutoFit/>
          </a:bodyPr>
          <a:lstStyle/>
          <a:p>
            <a:pPr eaLnBrk="0" hangingPunct="0"/>
            <a:r>
              <a:rPr lang="en-US" altLang="zh-CN" dirty="0">
                <a:latin typeface="Times New Roman" panose="02020603050405020304" pitchFamily="18" charset="0"/>
              </a:rPr>
              <a:t> </a:t>
            </a:r>
            <a:r>
              <a:rPr lang="en-US" altLang="zh-CN" b="1">
                <a:solidFill>
                  <a:schemeClr val="tx2"/>
                </a:solidFill>
                <a:effectLst>
                  <a:outerShdw blurRad="38100" dist="38100" dir="2700000">
                    <a:srgbClr val="C0C0C0"/>
                  </a:outerShdw>
                </a:effectLst>
                <a:latin typeface="Times New Roman" panose="02020603050405020304" pitchFamily="18" charset="0"/>
              </a:rPr>
              <a:t>15  14  13  12  11  10   9    8    7    6    5    4    3    2    1    0</a:t>
            </a:r>
          </a:p>
        </p:txBody>
      </p:sp>
      <p:sp>
        <p:nvSpPr>
          <p:cNvPr id="92260" name="文本框 92259"/>
          <p:cNvSpPr txBox="1"/>
          <p:nvPr/>
        </p:nvSpPr>
        <p:spPr>
          <a:xfrm>
            <a:off x="319088" y="5301952"/>
            <a:ext cx="488950" cy="457200"/>
          </a:xfrm>
          <a:prstGeom prst="rect">
            <a:avLst/>
          </a:prstGeom>
          <a:noFill/>
          <a:ln w="12700">
            <a:noFill/>
          </a:ln>
        </p:spPr>
        <p:txBody>
          <a:bodyPr wrap="none">
            <a:spAutoFit/>
          </a:bodyPr>
          <a:lstStyle/>
          <a:p>
            <a:pPr eaLnBrk="0" hangingPunct="0"/>
            <a:r>
              <a:rPr lang="zh-CN" altLang="en-US" b="1" dirty="0">
                <a:solidFill>
                  <a:schemeClr val="tx2"/>
                </a:solidFill>
                <a:effectLst>
                  <a:outerShdw blurRad="38100" dist="38100" dir="2700000">
                    <a:srgbClr val="C0C0C0"/>
                  </a:outerShdw>
                </a:effectLst>
                <a:latin typeface="Times New Roman" panose="02020603050405020304" pitchFamily="18" charset="0"/>
              </a:rPr>
              <a:t>字</a:t>
            </a:r>
          </a:p>
        </p:txBody>
      </p:sp>
      <p:sp>
        <p:nvSpPr>
          <p:cNvPr id="92261" name="左大括号 92260"/>
          <p:cNvSpPr/>
          <p:nvPr/>
        </p:nvSpPr>
        <p:spPr>
          <a:xfrm rot="16200000">
            <a:off x="2605088" y="4082752"/>
            <a:ext cx="457200" cy="3657600"/>
          </a:xfrm>
          <a:prstGeom prst="leftBrace">
            <a:avLst>
              <a:gd name="adj1" fmla="val 66666"/>
              <a:gd name="adj2" fmla="val 50000"/>
            </a:avLst>
          </a:prstGeom>
          <a:noFill/>
          <a:ln w="12700" cap="sq" cmpd="sng">
            <a:solidFill>
              <a:schemeClr val="tx1"/>
            </a:solidFill>
            <a:prstDash val="solid"/>
            <a:headEnd type="none" w="sm" len="sm"/>
            <a:tailEnd type="none" w="sm" len="sm"/>
          </a:ln>
        </p:spPr>
        <p:txBody>
          <a:bodyPr/>
          <a:lstStyle/>
          <a:p>
            <a:endParaRPr lang="zh-CN" altLang="en-US"/>
          </a:p>
        </p:txBody>
      </p:sp>
      <p:sp>
        <p:nvSpPr>
          <p:cNvPr id="92262" name="左大括号 92261"/>
          <p:cNvSpPr/>
          <p:nvPr/>
        </p:nvSpPr>
        <p:spPr>
          <a:xfrm rot="16200000">
            <a:off x="6262688" y="4082752"/>
            <a:ext cx="457200" cy="3657600"/>
          </a:xfrm>
          <a:prstGeom prst="leftBrace">
            <a:avLst>
              <a:gd name="adj1" fmla="val 66666"/>
              <a:gd name="adj2" fmla="val 50000"/>
            </a:avLst>
          </a:prstGeom>
          <a:noFill/>
          <a:ln w="12700" cap="sq" cmpd="sng">
            <a:solidFill>
              <a:schemeClr val="tx1"/>
            </a:solidFill>
            <a:prstDash val="solid"/>
            <a:headEnd type="none" w="sm" len="sm"/>
            <a:tailEnd type="none" w="sm" len="sm"/>
          </a:ln>
        </p:spPr>
        <p:txBody>
          <a:bodyPr/>
          <a:lstStyle/>
          <a:p>
            <a:endParaRPr lang="zh-CN" altLang="en-US"/>
          </a:p>
        </p:txBody>
      </p:sp>
      <p:sp>
        <p:nvSpPr>
          <p:cNvPr id="92263" name="文本框 92262"/>
          <p:cNvSpPr txBox="1"/>
          <p:nvPr/>
        </p:nvSpPr>
        <p:spPr>
          <a:xfrm>
            <a:off x="1743075" y="6140152"/>
            <a:ext cx="6096000" cy="457200"/>
          </a:xfrm>
          <a:prstGeom prst="rect">
            <a:avLst/>
          </a:prstGeom>
          <a:noFill/>
          <a:ln w="12700">
            <a:noFill/>
          </a:ln>
        </p:spPr>
        <p:txBody>
          <a:bodyPr>
            <a:spAutoFit/>
          </a:bodyPr>
          <a:lstStyle/>
          <a:p>
            <a:pPr eaLnBrk="0" hangingPunct="0"/>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zh-CN" altLang="en-US" b="1" dirty="0" smtClean="0">
                <a:solidFill>
                  <a:schemeClr val="tx2"/>
                </a:solidFill>
                <a:effectLst>
                  <a:outerShdw blurRad="38100" dist="38100" dir="2700000">
                    <a:srgbClr val="C0C0C0"/>
                  </a:outerShdw>
                </a:effectLst>
                <a:latin typeface="Times New Roman" panose="02020603050405020304" pitchFamily="18" charset="0"/>
              </a:rPr>
              <a:t>高位</a:t>
            </a:r>
            <a:r>
              <a:rPr lang="zh-CN" altLang="en-US" b="1" dirty="0">
                <a:solidFill>
                  <a:schemeClr val="tx2"/>
                </a:solidFill>
                <a:effectLst>
                  <a:outerShdw blurRad="38100" dist="38100" dir="2700000">
                    <a:srgbClr val="C0C0C0"/>
                  </a:outerShdw>
                </a:effectLst>
                <a:latin typeface="Times New Roman" panose="02020603050405020304" pitchFamily="18" charset="0"/>
              </a:rPr>
              <a:t>字节                     </a:t>
            </a:r>
            <a:r>
              <a:rPr lang="zh-CN" altLang="en-US" b="1" dirty="0" smtClean="0">
                <a:solidFill>
                  <a:schemeClr val="tx2"/>
                </a:solidFill>
                <a:effectLst>
                  <a:outerShdw blurRad="38100" dist="38100" dir="2700000">
                    <a:srgbClr val="C0C0C0"/>
                  </a:outerShdw>
                </a:effectLst>
                <a:latin typeface="Times New Roman" panose="02020603050405020304" pitchFamily="18" charset="0"/>
              </a:rPr>
              <a:t>           </a:t>
            </a:r>
            <a:r>
              <a:rPr lang="zh-CN" altLang="en-US" b="1" dirty="0">
                <a:solidFill>
                  <a:schemeClr val="tx2"/>
                </a:solidFill>
                <a:effectLst>
                  <a:outerShdw blurRad="38100" dist="38100" dir="2700000">
                    <a:srgbClr val="C0C0C0"/>
                  </a:outerShdw>
                </a:effectLst>
                <a:latin typeface="Times New Roman" panose="02020603050405020304" pitchFamily="18" charset="0"/>
              </a:rPr>
              <a:t>低位字节</a:t>
            </a:r>
          </a:p>
        </p:txBody>
      </p:sp>
      <p:sp>
        <p:nvSpPr>
          <p:cNvPr id="92264" name="矩形 92263"/>
          <p:cNvSpPr/>
          <p:nvPr/>
        </p:nvSpPr>
        <p:spPr>
          <a:xfrm>
            <a:off x="4662488" y="5378152"/>
            <a:ext cx="3536950" cy="457200"/>
          </a:xfrm>
          <a:prstGeom prst="rect">
            <a:avLst/>
          </a:prstGeom>
          <a:noFill/>
          <a:ln w="12700">
            <a:noFill/>
          </a:ln>
        </p:spPr>
        <p:txBody>
          <a:bodyPr wrap="none" anchor="t">
            <a:spAutoFit/>
          </a:bodyPr>
          <a:lstStyle/>
          <a:p>
            <a:pPr eaLnBrk="0" hangingPunct="0"/>
            <a:r>
              <a:rPr lang="en-US" altLang="zh-CN">
                <a:solidFill>
                  <a:schemeClr val="bg2"/>
                </a:solidFill>
                <a:latin typeface="Times New Roman" panose="02020603050405020304" pitchFamily="18" charset="0"/>
              </a:rPr>
              <a:t>1    0    0    1    1    1    1    1</a:t>
            </a:r>
          </a:p>
        </p:txBody>
      </p:sp>
      <p:sp>
        <p:nvSpPr>
          <p:cNvPr id="92265" name="矩形 92264"/>
          <p:cNvSpPr/>
          <p:nvPr/>
        </p:nvSpPr>
        <p:spPr>
          <a:xfrm>
            <a:off x="1004888" y="5378152"/>
            <a:ext cx="3536950" cy="457200"/>
          </a:xfrm>
          <a:prstGeom prst="rect">
            <a:avLst/>
          </a:prstGeom>
          <a:noFill/>
          <a:ln w="12700">
            <a:noFill/>
          </a:ln>
        </p:spPr>
        <p:txBody>
          <a:bodyPr wrap="none" anchor="t">
            <a:spAutoFit/>
          </a:bodyPr>
          <a:lstStyle/>
          <a:p>
            <a:pPr eaLnBrk="0" hangingPunct="0"/>
            <a:r>
              <a:rPr lang="en-US" altLang="zh-CN">
                <a:solidFill>
                  <a:schemeClr val="bg2"/>
                </a:solidFill>
                <a:latin typeface="Times New Roman" panose="02020603050405020304" pitchFamily="18" charset="0"/>
              </a:rPr>
              <a:t>0    0    1    0    0    1    1    0</a:t>
            </a:r>
          </a:p>
        </p:txBody>
      </p:sp>
      <p:sp>
        <p:nvSpPr>
          <p:cNvPr id="92266" name="矩形 92265"/>
          <p:cNvSpPr/>
          <p:nvPr/>
        </p:nvSpPr>
        <p:spPr>
          <a:xfrm>
            <a:off x="5791200" y="3008337"/>
            <a:ext cx="2393604" cy="1569660"/>
          </a:xfrm>
          <a:prstGeom prst="rect">
            <a:avLst/>
          </a:prstGeom>
          <a:noFill/>
          <a:ln w="12700">
            <a:noFill/>
          </a:ln>
        </p:spPr>
        <p:txBody>
          <a:bodyPr wrap="none" anchor="t">
            <a:spAutoFit/>
          </a:bodyPr>
          <a:lstStyle/>
          <a:p>
            <a:pPr eaLnBrk="0" hangingPunct="0"/>
            <a:r>
              <a:rPr lang="zh-CN" altLang="en-US" b="1" dirty="0">
                <a:solidFill>
                  <a:srgbClr val="CC0000"/>
                </a:solidFill>
                <a:effectLst>
                  <a:outerShdw blurRad="38100" dist="38100" dir="2700000">
                    <a:srgbClr val="C0C0C0"/>
                  </a:outerShdw>
                </a:effectLst>
                <a:latin typeface="Times New Roman" panose="02020603050405020304" pitchFamily="18" charset="0"/>
              </a:rPr>
              <a:t>字访问：</a:t>
            </a:r>
            <a:endParaRPr lang="en-US" altLang="zh-CN" b="1" dirty="0">
              <a:solidFill>
                <a:srgbClr val="CC0000"/>
              </a:solidFill>
              <a:effectLst>
                <a:outerShdw blurRad="38100" dist="38100" dir="2700000">
                  <a:srgbClr val="C0C0C0"/>
                </a:outerShdw>
              </a:effectLst>
              <a:latin typeface="Times New Roman" panose="02020603050405020304" pitchFamily="18" charset="0"/>
            </a:endParaRPr>
          </a:p>
          <a:p>
            <a:pPr eaLnBrk="0" hangingPunct="0"/>
            <a:r>
              <a:rPr lang="en-US" altLang="zh-CN" b="1" dirty="0">
                <a:solidFill>
                  <a:srgbClr val="CC0000"/>
                </a:solidFill>
                <a:effectLst>
                  <a:outerShdw blurRad="38100" dist="38100" dir="2700000">
                    <a:srgbClr val="C0C0C0"/>
                  </a:outerShdw>
                </a:effectLst>
                <a:latin typeface="Times New Roman" panose="02020603050405020304" pitchFamily="18" charset="0"/>
              </a:rPr>
              <a:t>(0000H)=269FH</a:t>
            </a:r>
          </a:p>
          <a:p>
            <a:pPr eaLnBrk="0" hangingPunct="0"/>
            <a:r>
              <a:rPr lang="en-US" altLang="zh-CN" dirty="0">
                <a:solidFill>
                  <a:schemeClr val="tx2"/>
                </a:solidFill>
                <a:effectLst>
                  <a:outerShdw blurRad="38100" dist="38100" dir="2700000">
                    <a:srgbClr val="C0C0C0"/>
                  </a:outerShdw>
                </a:effectLst>
              </a:rPr>
              <a:t>(0001H)=1E26H</a:t>
            </a:r>
            <a:endParaRPr lang="zh-CN" altLang="en-US" dirty="0">
              <a:solidFill>
                <a:schemeClr val="tx2"/>
              </a:solidFill>
              <a:effectLst>
                <a:outerShdw blurRad="38100" dist="38100" dir="2700000">
                  <a:srgbClr val="C0C0C0"/>
                </a:outerShdw>
              </a:effectLst>
            </a:endParaRPr>
          </a:p>
          <a:p>
            <a:pPr eaLnBrk="0" hangingPunct="0"/>
            <a:r>
              <a:rPr lang="en-US" altLang="zh-CN" b="1" dirty="0">
                <a:solidFill>
                  <a:srgbClr val="CC0000"/>
                </a:solidFill>
                <a:effectLst>
                  <a:outerShdw blurRad="38100" dist="38100" dir="2700000">
                    <a:srgbClr val="C0C0C0"/>
                  </a:outerShdw>
                </a:effectLst>
                <a:latin typeface="Times New Roman" panose="02020603050405020304" pitchFamily="18" charset="0"/>
              </a:rPr>
              <a:t>(0002H)=D71EH</a:t>
            </a:r>
          </a:p>
        </p:txBody>
      </p:sp>
      <p:sp>
        <p:nvSpPr>
          <p:cNvPr id="92267" name="文本框 92266"/>
          <p:cNvSpPr txBox="1"/>
          <p:nvPr/>
        </p:nvSpPr>
        <p:spPr>
          <a:xfrm>
            <a:off x="762000" y="1408137"/>
            <a:ext cx="796925" cy="457200"/>
          </a:xfrm>
          <a:prstGeom prst="rect">
            <a:avLst/>
          </a:prstGeom>
          <a:noFill/>
          <a:ln w="12700">
            <a:noFill/>
          </a:ln>
        </p:spPr>
        <p:txBody>
          <a:bodyPr wrap="none">
            <a:spAutoFit/>
          </a:bodyPr>
          <a:lstStyle/>
          <a:p>
            <a:pPr eaLnBrk="0" hangingPunct="0"/>
            <a:r>
              <a:rPr lang="zh-CN" altLang="en-US" b="1" dirty="0">
                <a:effectLst>
                  <a:outerShdw blurRad="38100" dist="38100" dir="2700000">
                    <a:srgbClr val="C0C0C0"/>
                  </a:outerShdw>
                </a:effectLst>
                <a:latin typeface="Times New Roman" panose="02020603050405020304" pitchFamily="18" charset="0"/>
              </a:rPr>
              <a:t>字节</a:t>
            </a:r>
          </a:p>
        </p:txBody>
      </p:sp>
      <p:sp>
        <p:nvSpPr>
          <p:cNvPr id="11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2" name="矩形 1"/>
          <p:cNvSpPr/>
          <p:nvPr/>
        </p:nvSpPr>
        <p:spPr>
          <a:xfrm>
            <a:off x="5521008" y="1033130"/>
            <a:ext cx="1745991" cy="461665"/>
          </a:xfrm>
          <a:prstGeom prst="rect">
            <a:avLst/>
          </a:prstGeom>
        </p:spPr>
        <p:txBody>
          <a:bodyPr wrap="none">
            <a:spAutoFit/>
          </a:bodyPr>
          <a:lstStyle/>
          <a:p>
            <a:pPr eaLnBrk="0" hangingPunct="0"/>
            <a:r>
              <a:rPr lang="zh-CN" altLang="en-US" dirty="0" smtClean="0">
                <a:solidFill>
                  <a:srgbClr val="CC0000"/>
                </a:solidFill>
                <a:effectLst>
                  <a:outerShdw blurRad="38100" dist="38100" dir="2700000">
                    <a:srgbClr val="C0C0C0"/>
                  </a:outerShdw>
                </a:effectLst>
              </a:rPr>
              <a:t>字节访问</a:t>
            </a:r>
            <a:r>
              <a:rPr lang="zh-CN" altLang="en-US" dirty="0">
                <a:solidFill>
                  <a:srgbClr val="CC0000"/>
                </a:solidFill>
                <a:effectLst>
                  <a:outerShdw blurRad="38100" dist="38100" dir="2700000">
                    <a:srgbClr val="C0C0C0"/>
                  </a:outerShdw>
                </a:effectLst>
              </a:rPr>
              <a:t>：</a:t>
            </a:r>
            <a:endParaRPr lang="en-US" altLang="zh-CN" dirty="0">
              <a:solidFill>
                <a:srgbClr val="CC0000"/>
              </a:solidFill>
              <a:effectLst>
                <a:outerShdw blurRad="38100" dist="38100" dir="2700000">
                  <a:srgbClr val="C0C0C0"/>
                </a:outerShdw>
              </a:effectLst>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文本框 94209"/>
          <p:cNvSpPr txBox="1"/>
          <p:nvPr/>
        </p:nvSpPr>
        <p:spPr>
          <a:xfrm>
            <a:off x="335197" y="1196752"/>
            <a:ext cx="4897438" cy="5262979"/>
          </a:xfrm>
          <a:prstGeom prst="rect">
            <a:avLst/>
          </a:prstGeom>
          <a:noFill/>
          <a:ln w="9525">
            <a:noFill/>
          </a:ln>
        </p:spPr>
        <p:txBody>
          <a:bodyPr>
            <a:spAutoFit/>
          </a:bodyPr>
          <a:lstStyle/>
          <a:p>
            <a:pPr marL="342900" indent="-342900" eaLnBrk="0" hangingPunct="0">
              <a:lnSpc>
                <a:spcPct val="150000"/>
              </a:lnSpc>
              <a:buFont typeface="Wingdings" panose="05000000000000000000" pitchFamily="2" charset="2"/>
              <a:buChar char="u"/>
            </a:pPr>
            <a:r>
              <a:rPr lang="zh-CN" altLang="en-US" sz="2600" b="0" dirty="0" smtClean="0">
                <a:latin typeface="+mn-lt"/>
              </a:rPr>
              <a:t>地址</a:t>
            </a:r>
            <a:r>
              <a:rPr lang="en-US" altLang="zh-CN" sz="2600" b="0" dirty="0" smtClean="0">
                <a:latin typeface="+mn-lt"/>
              </a:rPr>
              <a:t>12340H</a:t>
            </a:r>
            <a:r>
              <a:rPr lang="zh-CN" altLang="en-US" sz="2600" b="0" dirty="0" smtClean="0">
                <a:latin typeface="+mn-lt"/>
              </a:rPr>
              <a:t>：</a:t>
            </a:r>
            <a:endParaRPr lang="en-US" altLang="zh-CN" sz="2600" b="0" dirty="0" smtClean="0">
              <a:latin typeface="+mn-lt"/>
            </a:endParaRPr>
          </a:p>
          <a:p>
            <a:pPr marL="800100" lvl="1" indent="-342900" eaLnBrk="0" hangingPunct="0">
              <a:lnSpc>
                <a:spcPct val="150000"/>
              </a:lnSpc>
              <a:buFont typeface="Wingdings" panose="05000000000000000000" pitchFamily="2" charset="2"/>
              <a:buChar char="u"/>
            </a:pPr>
            <a:r>
              <a:rPr lang="zh-CN" altLang="en-US" sz="2600" b="0" dirty="0" smtClean="0">
                <a:latin typeface="+mn-lt"/>
              </a:rPr>
              <a:t>字节内容为</a:t>
            </a:r>
            <a:r>
              <a:rPr lang="zh-CN" altLang="en-US" sz="2600" b="0" dirty="0">
                <a:latin typeface="+mn-lt"/>
              </a:rPr>
              <a:t>：</a:t>
            </a:r>
            <a:r>
              <a:rPr lang="en-US" altLang="zh-CN" sz="2600" b="0" dirty="0" smtClean="0">
                <a:latin typeface="+mn-lt"/>
              </a:rPr>
              <a:t>12H</a:t>
            </a:r>
            <a:r>
              <a:rPr lang="zh-CN" altLang="en-US" sz="2600" b="0" dirty="0" smtClean="0">
                <a:latin typeface="+mn-lt"/>
              </a:rPr>
              <a:t>；</a:t>
            </a:r>
            <a:endParaRPr lang="zh-CN" altLang="en-US" sz="2600" b="0" dirty="0">
              <a:latin typeface="+mn-lt"/>
            </a:endParaRPr>
          </a:p>
          <a:p>
            <a:pPr marL="800100" lvl="1" indent="-342900" eaLnBrk="0" hangingPunct="0">
              <a:lnSpc>
                <a:spcPct val="150000"/>
              </a:lnSpc>
              <a:buFont typeface="Wingdings" panose="05000000000000000000" pitchFamily="2" charset="2"/>
              <a:buChar char="u"/>
            </a:pPr>
            <a:r>
              <a:rPr lang="zh-CN" altLang="en-US" sz="2600" b="0" dirty="0" smtClean="0">
                <a:latin typeface="+mn-lt"/>
              </a:rPr>
              <a:t>字内容为</a:t>
            </a:r>
            <a:r>
              <a:rPr lang="zh-CN" altLang="en-US" sz="2600" b="0" dirty="0">
                <a:latin typeface="+mn-lt"/>
              </a:rPr>
              <a:t>：</a:t>
            </a:r>
            <a:r>
              <a:rPr lang="en-US" altLang="zh-CN" sz="2600" b="0" dirty="0" smtClean="0">
                <a:latin typeface="+mn-lt"/>
              </a:rPr>
              <a:t>3412H</a:t>
            </a:r>
            <a:r>
              <a:rPr lang="zh-CN" altLang="en-US" sz="2600" b="0" dirty="0" smtClean="0">
                <a:latin typeface="+mn-lt"/>
              </a:rPr>
              <a:t>；</a:t>
            </a:r>
            <a:endParaRPr lang="zh-CN" altLang="en-US" sz="2600" b="0" dirty="0">
              <a:latin typeface="+mn-lt"/>
            </a:endParaRPr>
          </a:p>
          <a:p>
            <a:pPr marL="800100" lvl="1" indent="-342900" eaLnBrk="0" hangingPunct="0">
              <a:lnSpc>
                <a:spcPct val="150000"/>
              </a:lnSpc>
              <a:buFont typeface="Wingdings" panose="05000000000000000000" pitchFamily="2" charset="2"/>
              <a:buChar char="u"/>
            </a:pPr>
            <a:r>
              <a:rPr lang="zh-CN" altLang="en-US" sz="2600" b="0" dirty="0" smtClean="0">
                <a:latin typeface="+mn-lt"/>
              </a:rPr>
              <a:t>双</a:t>
            </a:r>
            <a:r>
              <a:rPr lang="zh-CN" altLang="en-US" sz="2600" b="0" dirty="0">
                <a:latin typeface="+mn-lt"/>
              </a:rPr>
              <a:t>字</a:t>
            </a:r>
            <a:r>
              <a:rPr lang="zh-CN" altLang="en-US" sz="2600" b="0" dirty="0" smtClean="0">
                <a:latin typeface="+mn-lt"/>
              </a:rPr>
              <a:t>内容为</a:t>
            </a:r>
            <a:r>
              <a:rPr lang="zh-CN" altLang="en-US" sz="2600" b="0" dirty="0">
                <a:latin typeface="+mn-lt"/>
              </a:rPr>
              <a:t>：</a:t>
            </a:r>
            <a:r>
              <a:rPr lang="en-US" altLang="zh-CN" sz="2600" b="0" dirty="0" smtClean="0">
                <a:latin typeface="+mn-lt"/>
              </a:rPr>
              <a:t>78563412H</a:t>
            </a:r>
            <a:r>
              <a:rPr lang="zh-CN" altLang="en-US" sz="2600" b="0" dirty="0" smtClean="0">
                <a:latin typeface="+mn-lt"/>
              </a:rPr>
              <a:t>。</a:t>
            </a:r>
            <a:endParaRPr lang="en-US" altLang="zh-CN" sz="2600" b="0" dirty="0" smtClean="0">
              <a:latin typeface="+mn-lt"/>
            </a:endParaRPr>
          </a:p>
          <a:p>
            <a:pPr marL="342900" indent="-342900" eaLnBrk="0" hangingPunct="0">
              <a:lnSpc>
                <a:spcPct val="150000"/>
              </a:lnSpc>
              <a:buFont typeface="Wingdings" panose="05000000000000000000" pitchFamily="2" charset="2"/>
              <a:buChar char="u"/>
            </a:pPr>
            <a:r>
              <a:rPr lang="zh-CN" altLang="en-US" sz="2600" b="0" dirty="0" smtClean="0"/>
              <a:t>地址</a:t>
            </a:r>
            <a:r>
              <a:rPr lang="en-US" altLang="zh-CN" sz="2600" b="0" dirty="0" smtClean="0"/>
              <a:t>12341H</a:t>
            </a:r>
            <a:r>
              <a:rPr lang="zh-CN" altLang="en-US" sz="2600" b="0" dirty="0"/>
              <a:t>：</a:t>
            </a:r>
            <a:endParaRPr lang="en-US" altLang="zh-CN" sz="2600" b="0" dirty="0"/>
          </a:p>
          <a:p>
            <a:pPr marL="800100" lvl="1" indent="-342900" eaLnBrk="0" hangingPunct="0">
              <a:lnSpc>
                <a:spcPct val="150000"/>
              </a:lnSpc>
              <a:buFont typeface="Wingdings" panose="05000000000000000000" pitchFamily="2" charset="2"/>
              <a:buChar char="u"/>
            </a:pPr>
            <a:r>
              <a:rPr lang="zh-CN" altLang="en-US" sz="2600" b="0" dirty="0"/>
              <a:t>字节</a:t>
            </a:r>
            <a:r>
              <a:rPr lang="zh-CN" altLang="en-US" sz="2600" b="0" dirty="0" smtClean="0"/>
              <a:t>内容为：</a:t>
            </a:r>
            <a:r>
              <a:rPr lang="en-US" altLang="zh-CN" sz="2600" b="0" dirty="0" smtClean="0"/>
              <a:t>34H</a:t>
            </a:r>
            <a:r>
              <a:rPr lang="zh-CN" altLang="en-US" sz="2600" b="0" dirty="0"/>
              <a:t>；</a:t>
            </a:r>
          </a:p>
          <a:p>
            <a:pPr marL="800100" lvl="1" indent="-342900" eaLnBrk="0" hangingPunct="0">
              <a:lnSpc>
                <a:spcPct val="150000"/>
              </a:lnSpc>
              <a:buFont typeface="Wingdings" panose="05000000000000000000" pitchFamily="2" charset="2"/>
              <a:buChar char="u"/>
            </a:pPr>
            <a:r>
              <a:rPr lang="zh-CN" altLang="en-US" sz="2600" b="0" dirty="0"/>
              <a:t>字</a:t>
            </a:r>
            <a:r>
              <a:rPr lang="zh-CN" altLang="en-US" sz="2600" b="0" dirty="0" smtClean="0"/>
              <a:t>内容为：</a:t>
            </a:r>
            <a:r>
              <a:rPr lang="en-US" altLang="zh-CN" sz="2600" b="0" dirty="0" smtClean="0"/>
              <a:t>5634H</a:t>
            </a:r>
            <a:r>
              <a:rPr lang="zh-CN" altLang="en-US" sz="2600" b="0" dirty="0"/>
              <a:t>；</a:t>
            </a:r>
          </a:p>
          <a:p>
            <a:pPr marL="800100" lvl="1" indent="-342900" eaLnBrk="0" hangingPunct="0">
              <a:lnSpc>
                <a:spcPct val="150000"/>
              </a:lnSpc>
              <a:buFont typeface="Wingdings" panose="05000000000000000000" pitchFamily="2" charset="2"/>
              <a:buChar char="u"/>
            </a:pPr>
            <a:r>
              <a:rPr lang="zh-CN" altLang="en-US" sz="2600" b="0" dirty="0"/>
              <a:t>双字</a:t>
            </a:r>
            <a:r>
              <a:rPr lang="zh-CN" altLang="en-US" sz="2600" b="0" dirty="0" smtClean="0"/>
              <a:t>内容为：</a:t>
            </a:r>
            <a:r>
              <a:rPr lang="en-US" altLang="zh-CN" sz="2600" b="0" dirty="0" smtClean="0"/>
              <a:t>90785634H</a:t>
            </a:r>
            <a:r>
              <a:rPr lang="zh-CN" altLang="en-US" sz="2600" b="0" dirty="0" smtClean="0"/>
              <a:t>。</a:t>
            </a:r>
            <a:endParaRPr lang="zh-CN" altLang="en-US" sz="2600" dirty="0">
              <a:latin typeface="Tahoma" panose="020B0604030504040204" pitchFamily="34" charset="0"/>
            </a:endParaRPr>
          </a:p>
          <a:p>
            <a:pPr marL="342900" indent="-342900" eaLnBrk="0" hangingPunct="0">
              <a:buFont typeface="Wingdings" panose="05000000000000000000" pitchFamily="2" charset="2"/>
              <a:buChar char="u"/>
            </a:pPr>
            <a:endParaRPr lang="zh-CN" altLang="en-US" dirty="0">
              <a:latin typeface="Tahoma" panose="020B0604030504040204" pitchFamily="34" charset="0"/>
            </a:endParaRPr>
          </a:p>
        </p:txBody>
      </p:sp>
      <p:sp>
        <p:nvSpPr>
          <p:cNvPr id="94211" name="矩形 94210"/>
          <p:cNvSpPr/>
          <p:nvPr/>
        </p:nvSpPr>
        <p:spPr>
          <a:xfrm>
            <a:off x="5181689" y="5474056"/>
            <a:ext cx="3724096" cy="461665"/>
          </a:xfrm>
          <a:prstGeom prst="rect">
            <a:avLst/>
          </a:prstGeom>
          <a:noFill/>
          <a:ln w="9525">
            <a:noFill/>
          </a:ln>
        </p:spPr>
        <p:txBody>
          <a:bodyPr wrap="none" anchor="ctr">
            <a:spAutoFit/>
          </a:bodyPr>
          <a:lstStyle/>
          <a:p>
            <a:pPr algn="ctr" eaLnBrk="0" hangingPunct="0"/>
            <a:r>
              <a:rPr lang="zh-CN" altLang="en-US" b="0" dirty="0">
                <a:latin typeface="宋体" panose="02010600030101010101" pitchFamily="2" charset="-122"/>
              </a:rPr>
              <a:t>内存单元存放内容示意图 </a:t>
            </a:r>
          </a:p>
        </p:txBody>
      </p:sp>
      <p:pic>
        <p:nvPicPr>
          <p:cNvPr id="94212" name="图片 94211" descr="02-8"/>
          <p:cNvPicPr>
            <a:picLocks noChangeAspect="1"/>
          </p:cNvPicPr>
          <p:nvPr/>
        </p:nvPicPr>
        <p:blipFill>
          <a:blip r:embed="rId2"/>
          <a:stretch>
            <a:fillRect/>
          </a:stretch>
        </p:blipFill>
        <p:spPr>
          <a:xfrm>
            <a:off x="5436096" y="1918668"/>
            <a:ext cx="2827217" cy="3172693"/>
          </a:xfrm>
          <a:prstGeom prst="rect">
            <a:avLst/>
          </a:prstGeom>
          <a:noFill/>
          <a:ln w="9525">
            <a:noFill/>
          </a:ln>
        </p:spPr>
      </p:pic>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9" name="矩形 95238"/>
          <p:cNvSpPr/>
          <p:nvPr/>
        </p:nvSpPr>
        <p:spPr>
          <a:xfrm>
            <a:off x="342900" y="1052736"/>
            <a:ext cx="4481128" cy="5480603"/>
          </a:xfrm>
          <a:prstGeom prst="rect">
            <a:avLst/>
          </a:prstGeom>
          <a:noFill/>
          <a:ln w="9525">
            <a:noFill/>
          </a:ln>
        </p:spPr>
        <p:txBody>
          <a:bodyPr wrap="square">
            <a:spAutoFit/>
          </a:bodyPr>
          <a:lstStyle/>
          <a:p>
            <a:pPr marL="342900" indent="-342900" algn="just">
              <a:lnSpc>
                <a:spcPct val="130000"/>
              </a:lnSpc>
              <a:spcBef>
                <a:spcPts val="1200"/>
              </a:spcBef>
              <a:buFont typeface="Wingdings" panose="05000000000000000000" pitchFamily="2" charset="2"/>
              <a:buChar char="u"/>
            </a:pP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的地址线是</a:t>
            </a:r>
            <a:r>
              <a:rPr lang="en-US" altLang="zh-CN" sz="2000" b="0" dirty="0">
                <a:latin typeface="华文宋体" panose="02010600040101010101" charset="-122"/>
                <a:ea typeface="华文宋体" panose="02010600040101010101" charset="-122"/>
              </a:rPr>
              <a:t>20</a:t>
            </a:r>
            <a:r>
              <a:rPr lang="zh-CN" altLang="en-US" sz="2000" b="0" dirty="0">
                <a:latin typeface="华文宋体" panose="02010600040101010101" charset="-122"/>
                <a:ea typeface="华文宋体" panose="02010600040101010101" charset="-122"/>
              </a:rPr>
              <a:t>位的，它最大可寻址空间为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20</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a:t>
            </a:r>
            <a:endParaRPr lang="en-US" altLang="zh-CN" sz="2000" b="0" dirty="0">
              <a:latin typeface="华文宋体" panose="02010600040101010101" charset="-122"/>
              <a:ea typeface="华文宋体" panose="02010600040101010101" charset="-122"/>
            </a:endParaRPr>
          </a:p>
          <a:p>
            <a:pPr marL="342900" indent="-342900" algn="just">
              <a:lnSpc>
                <a:spcPct val="130000"/>
              </a:lnSpc>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而</a:t>
            </a:r>
            <a:r>
              <a:rPr lang="en-US" altLang="zh-CN" sz="2000" b="0" dirty="0">
                <a:latin typeface="华文宋体" panose="02010600040101010101" charset="-122"/>
                <a:ea typeface="华文宋体" panose="02010600040101010101" charset="-122"/>
              </a:rPr>
              <a:t>8086/8088</a:t>
            </a:r>
            <a:r>
              <a:rPr lang="zh-CN" altLang="en-US" sz="2000" b="0" dirty="0">
                <a:latin typeface="华文宋体" panose="02010600040101010101" charset="-122"/>
                <a:ea typeface="华文宋体" panose="02010600040101010101" charset="-122"/>
              </a:rPr>
              <a:t>的内部寄存器是</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位寄存器，</a:t>
            </a:r>
            <a:r>
              <a:rPr lang="en-US" altLang="zh-CN" sz="2000" b="0" dirty="0">
                <a:latin typeface="华文宋体" panose="02010600040101010101" charset="-122"/>
                <a:ea typeface="华文宋体" panose="02010600040101010101" charset="-122"/>
              </a:rPr>
              <a:t>16</a:t>
            </a:r>
            <a:r>
              <a:rPr lang="zh-CN" altLang="en-US" sz="2000" b="0" dirty="0" smtClean="0">
                <a:latin typeface="华文宋体" panose="02010600040101010101" charset="-122"/>
                <a:ea typeface="华文宋体" panose="02010600040101010101" charset="-122"/>
              </a:rPr>
              <a:t>位地址只能</a:t>
            </a:r>
            <a:r>
              <a:rPr lang="zh-CN" altLang="en-US" sz="2000" b="0" dirty="0">
                <a:latin typeface="华文宋体" panose="02010600040101010101" charset="-122"/>
                <a:ea typeface="华文宋体" panose="02010600040101010101" charset="-122"/>
              </a:rPr>
              <a:t>寻址</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16</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a:t>
            </a:r>
            <a:endParaRPr lang="en-US" altLang="zh-CN" sz="2000" b="0" dirty="0">
              <a:latin typeface="华文宋体" panose="02010600040101010101" charset="-122"/>
              <a:ea typeface="华文宋体" panose="02010600040101010101" charset="-122"/>
            </a:endParaRPr>
          </a:p>
          <a:p>
            <a:pPr marL="342900" indent="-342900" algn="just">
              <a:lnSpc>
                <a:spcPct val="130000"/>
              </a:lnSpc>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为了能用</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位寄存器来有效地访问</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的存储空间，</a:t>
            </a: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采用了内存分段的管理模式。</a:t>
            </a:r>
          </a:p>
          <a:p>
            <a:pPr marL="342900" indent="-342900" algn="just">
              <a:lnSpc>
                <a:spcPct val="130000"/>
              </a:lnSpc>
              <a:spcBef>
                <a:spcPts val="1200"/>
              </a:spcBef>
              <a:buFont typeface="Wingdings" panose="05000000000000000000" pitchFamily="2" charset="2"/>
              <a:buChar char="u"/>
            </a:pPr>
            <a:r>
              <a:rPr lang="en-US" altLang="zh-CN" sz="2000" b="0" dirty="0">
                <a:latin typeface="华文宋体" panose="02010600040101010101" charset="-122"/>
                <a:ea typeface="华文宋体" panose="02010600040101010101" charset="-122"/>
              </a:rPr>
              <a:t>8086/8088</a:t>
            </a:r>
            <a:r>
              <a:rPr lang="zh-CN" altLang="en-US" sz="2000" b="0" dirty="0">
                <a:latin typeface="华文宋体" panose="02010600040101010101" charset="-122"/>
                <a:ea typeface="华文宋体" panose="02010600040101010101" charset="-122"/>
              </a:rPr>
              <a:t>把</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存储空间分成若干个逻辑段，每个逻辑段最大为</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，这样段内地址可以用</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位表示。</a:t>
            </a:r>
            <a:endParaRPr lang="en-US" altLang="zh-CN" sz="2000" b="0" dirty="0">
              <a:latin typeface="华文宋体" panose="02010600040101010101" charset="-122"/>
              <a:ea typeface="华文宋体" panose="02010600040101010101" charset="-122"/>
            </a:endParaRPr>
          </a:p>
          <a:p>
            <a:pPr marL="342900" indent="-342900" algn="just">
              <a:lnSpc>
                <a:spcPct val="130000"/>
              </a:lnSpc>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系统的整个存储空间可分为</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个互不重叠的逻辑段，如右图所示。  </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9" name="图片 8" descr="段"/>
          <p:cNvPicPr>
            <a:picLocks noChangeAspect="1"/>
          </p:cNvPicPr>
          <p:nvPr/>
        </p:nvPicPr>
        <p:blipFill>
          <a:blip r:embed="rId2"/>
          <a:stretch>
            <a:fillRect/>
          </a:stretch>
        </p:blipFill>
        <p:spPr>
          <a:xfrm>
            <a:off x="5472100" y="1174094"/>
            <a:ext cx="3563888" cy="3478178"/>
          </a:xfrm>
          <a:prstGeom prst="rect">
            <a:avLst/>
          </a:prstGeom>
          <a:noFill/>
          <a:ln w="9525">
            <a:noFill/>
          </a:ln>
        </p:spPr>
      </p:pic>
      <p:sp>
        <p:nvSpPr>
          <p:cNvPr id="7" name="TextBox 6"/>
          <p:cNvSpPr txBox="1"/>
          <p:nvPr/>
        </p:nvSpPr>
        <p:spPr>
          <a:xfrm>
            <a:off x="5457316" y="4833156"/>
            <a:ext cx="3305713" cy="1446550"/>
          </a:xfrm>
          <a:prstGeom prst="rect">
            <a:avLst/>
          </a:prstGeom>
          <a:noFill/>
          <a:ln>
            <a:solidFill>
              <a:srgbClr val="FF0000"/>
            </a:solidFill>
            <a:prstDash val="dash"/>
          </a:ln>
        </p:spPr>
        <p:txBody>
          <a:bodyPr wrap="none" rtlCol="0">
            <a:spAutoFit/>
          </a:bodyPr>
          <a:lstStyle/>
          <a:p>
            <a:r>
              <a:rPr lang="zh-CN" altLang="en-US" sz="2200" b="0" dirty="0"/>
              <a:t>思考：</a:t>
            </a:r>
            <a:endParaRPr lang="en-US" altLang="zh-CN" sz="2200" b="0" dirty="0"/>
          </a:p>
          <a:p>
            <a:r>
              <a:rPr lang="en-US" altLang="zh-CN" sz="2200" b="0" dirty="0"/>
              <a:t>80286</a:t>
            </a:r>
            <a:r>
              <a:rPr lang="zh-CN" altLang="en-US" sz="2200" b="0" dirty="0"/>
              <a:t>地址总线：</a:t>
            </a:r>
            <a:r>
              <a:rPr lang="en-US" altLang="zh-CN" sz="2200" b="0" dirty="0"/>
              <a:t>24</a:t>
            </a:r>
            <a:r>
              <a:rPr lang="zh-CN" altLang="en-US" sz="2200" b="0" dirty="0"/>
              <a:t>位</a:t>
            </a:r>
            <a:endParaRPr lang="en-US" altLang="zh-CN" sz="2200" b="0" dirty="0"/>
          </a:p>
          <a:p>
            <a:r>
              <a:rPr lang="en-US" altLang="zh-CN" sz="2200" b="0" dirty="0"/>
              <a:t>80386</a:t>
            </a:r>
            <a:r>
              <a:rPr lang="zh-CN" altLang="en-US" sz="2200" b="0" dirty="0"/>
              <a:t>地址总线：</a:t>
            </a:r>
            <a:r>
              <a:rPr lang="en-US" altLang="zh-CN" sz="2200" b="0" dirty="0"/>
              <a:t>32</a:t>
            </a:r>
            <a:r>
              <a:rPr lang="zh-CN" altLang="en-US" sz="2200" b="0" dirty="0"/>
              <a:t>位</a:t>
            </a:r>
            <a:endParaRPr lang="en-US" altLang="zh-CN" sz="2200" b="0" dirty="0"/>
          </a:p>
          <a:p>
            <a:r>
              <a:rPr lang="zh-CN" altLang="en-US" sz="2200" b="0" dirty="0"/>
              <a:t>各自的寻址范围是多少？</a:t>
            </a:r>
            <a:endParaRPr lang="en-US" altLang="zh-CN" sz="22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矩形 96259"/>
          <p:cNvSpPr/>
          <p:nvPr/>
        </p:nvSpPr>
        <p:spPr>
          <a:xfrm>
            <a:off x="457200" y="908720"/>
            <a:ext cx="8327268" cy="5580620"/>
          </a:xfrm>
          <a:prstGeom prst="rect">
            <a:avLst/>
          </a:prstGeom>
          <a:noFill/>
          <a:ln w="9525">
            <a:noFill/>
          </a:ln>
        </p:spPr>
        <p:txBody>
          <a:bodyPr/>
          <a:lstStyle/>
          <a:p>
            <a:pPr algn="just" eaLnBrk="0" hangingPunct="0">
              <a:spcBef>
                <a:spcPts val="600"/>
              </a:spcBef>
            </a:pPr>
            <a:r>
              <a:rPr lang="zh-CN" altLang="en-US" dirty="0">
                <a:solidFill>
                  <a:srgbClr val="FF0000"/>
                </a:solidFill>
                <a:latin typeface="华文宋体" panose="02010600040101010101" charset="-122"/>
                <a:ea typeface="华文宋体" panose="02010600040101010101" charset="-122"/>
              </a:rPr>
              <a:t>段起始地址：</a:t>
            </a:r>
            <a:r>
              <a:rPr kumimoji="1" lang="zh-TW" altLang="en-US" dirty="0">
                <a:solidFill>
                  <a:srgbClr val="0000FF"/>
                </a:solidFill>
                <a:latin typeface="Arial" panose="020B0604020202020204" pitchFamily="34" charset="0"/>
                <a:ea typeface="楷体_GB2312" pitchFamily="49" charset="-122"/>
              </a:rPr>
              <a:t>段不能起于任意地址</a:t>
            </a:r>
            <a:r>
              <a:rPr kumimoji="1" lang="zh-CN" altLang="en-US" dirty="0">
                <a:solidFill>
                  <a:srgbClr val="0000FF"/>
                </a:solidFill>
                <a:latin typeface="Arial" panose="020B0604020202020204" pitchFamily="34" charset="0"/>
                <a:ea typeface="楷体_GB2312" pitchFamily="49" charset="-122"/>
              </a:rPr>
              <a:t>，</a:t>
            </a:r>
            <a:r>
              <a:rPr kumimoji="1" lang="zh-TW" altLang="en-US" dirty="0">
                <a:solidFill>
                  <a:srgbClr val="0000FF"/>
                </a:solidFill>
                <a:latin typeface="Arial" panose="020B0604020202020204" pitchFamily="34" charset="0"/>
                <a:ea typeface="楷体_GB2312" pitchFamily="49" charset="-122"/>
              </a:rPr>
              <a:t>而必须从任一小段的首地址开始</a:t>
            </a:r>
            <a:r>
              <a:rPr kumimoji="1" lang="zh-CN" altLang="en-US" dirty="0">
                <a:solidFill>
                  <a:srgbClr val="0000FF"/>
                </a:solidFill>
                <a:latin typeface="Arial" panose="020B0604020202020204" pitchFamily="34" charset="0"/>
                <a:ea typeface="楷体_GB2312" pitchFamily="49" charset="-122"/>
              </a:rPr>
              <a:t>。</a:t>
            </a:r>
            <a:endParaRPr kumimoji="1" lang="en-US" altLang="zh-CN" dirty="0">
              <a:solidFill>
                <a:srgbClr val="0000FF"/>
              </a:solidFill>
              <a:latin typeface="Arial" panose="020B0604020202020204" pitchFamily="34" charset="0"/>
              <a:ea typeface="楷体_GB2312" pitchFamily="49" charset="-122"/>
            </a:endParaRPr>
          </a:p>
          <a:p>
            <a:pPr algn="just" eaLnBrk="0" hangingPunct="0">
              <a:spcBef>
                <a:spcPts val="600"/>
              </a:spcBef>
            </a:pPr>
            <a:r>
              <a:rPr lang="zh-CN" altLang="en-US" dirty="0">
                <a:solidFill>
                  <a:srgbClr val="FF0000"/>
                </a:solidFill>
                <a:latin typeface="华文宋体" panose="02010600040101010101" charset="-122"/>
                <a:ea typeface="华文宋体" panose="02010600040101010101" charset="-122"/>
              </a:rPr>
              <a:t>小段：</a:t>
            </a:r>
            <a:r>
              <a:rPr lang="zh-CN" altLang="en-US" b="0" dirty="0">
                <a:latin typeface="华文宋体" panose="02010600040101010101" charset="-122"/>
                <a:ea typeface="华文宋体" panose="02010600040101010101" charset="-122"/>
              </a:rPr>
              <a:t>每</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个字节为一小段，共有</a:t>
            </a:r>
            <a:r>
              <a:rPr lang="en-US" altLang="zh-CN" b="0" u="sng" dirty="0">
                <a:latin typeface="华文宋体" panose="02010600040101010101" charset="-122"/>
                <a:ea typeface="华文宋体" panose="02010600040101010101" charset="-122"/>
              </a:rPr>
              <a:t>64K</a:t>
            </a:r>
            <a:r>
              <a:rPr lang="zh-CN" altLang="en-US" b="0" dirty="0">
                <a:latin typeface="华文宋体" panose="02010600040101010101" charset="-122"/>
                <a:ea typeface="华文宋体" panose="02010600040101010101" charset="-122"/>
              </a:rPr>
              <a:t>个小段</a:t>
            </a:r>
          </a:p>
          <a:p>
            <a:pPr algn="just" eaLnBrk="0" hangingPunct="0">
              <a:spcBef>
                <a:spcPts val="600"/>
              </a:spcBef>
            </a:pPr>
            <a:r>
              <a:rPr lang="zh-CN" altLang="en-US" b="0" dirty="0">
                <a:latin typeface="华文宋体" panose="02010600040101010101" charset="-122"/>
                <a:ea typeface="华文宋体" panose="02010600040101010101" charset="-122"/>
              </a:rPr>
              <a:t>            小段的首地址</a:t>
            </a:r>
          </a:p>
          <a:p>
            <a:pPr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00000 H    ~    0000F H</a:t>
            </a:r>
          </a:p>
          <a:p>
            <a:pPr algn="just" eaLnBrk="0" hangingPunct="0">
              <a:spcBef>
                <a:spcPts val="600"/>
              </a:spcBef>
            </a:pPr>
            <a:r>
              <a:rPr lang="en-US" altLang="zh-CN" b="0" dirty="0">
                <a:latin typeface="华文宋体" panose="02010600040101010101" charset="-122"/>
                <a:ea typeface="华文宋体" panose="02010600040101010101" charset="-122"/>
              </a:rPr>
              <a:t>                     00010 H    ~    0001F H</a:t>
            </a:r>
          </a:p>
          <a:p>
            <a:pPr algn="just" eaLnBrk="0" hangingPunct="0">
              <a:spcBef>
                <a:spcPts val="600"/>
              </a:spcBef>
            </a:pPr>
            <a:r>
              <a:rPr lang="en-US" altLang="zh-CN" b="0" dirty="0">
                <a:latin typeface="华文宋体" panose="02010600040101010101" charset="-122"/>
                <a:ea typeface="华文宋体" panose="02010600040101010101" charset="-122"/>
              </a:rPr>
              <a:t>                     00020 H    ~    0002F H</a:t>
            </a:r>
          </a:p>
          <a:p>
            <a:pPr algn="just" eaLnBrk="0" hangingPunct="0">
              <a:spcBef>
                <a:spcPts val="600"/>
              </a:spcBef>
            </a:pPr>
            <a:r>
              <a:rPr lang="en-US" altLang="zh-CN" b="0" dirty="0">
                <a:latin typeface="华文宋体" panose="02010600040101010101" charset="-122"/>
                <a:ea typeface="华文宋体" panose="02010600040101010101" charset="-122"/>
              </a:rPr>
              <a:t>                            …</a:t>
            </a:r>
          </a:p>
          <a:p>
            <a:pPr algn="just" eaLnBrk="0" hangingPunct="0">
              <a:spcBef>
                <a:spcPts val="600"/>
              </a:spcBef>
            </a:pPr>
            <a:r>
              <a:rPr lang="en-US" altLang="zh-CN" b="0" dirty="0">
                <a:latin typeface="华文宋体" panose="02010600040101010101" charset="-122"/>
                <a:ea typeface="华文宋体" panose="02010600040101010101" charset="-122"/>
              </a:rPr>
              <a:t>                     FFFF0 H    ~   FFFFF H </a:t>
            </a:r>
          </a:p>
          <a:p>
            <a:pPr algn="just" eaLnBrk="0" hangingPunct="0">
              <a:spcBef>
                <a:spcPts val="600"/>
              </a:spcBef>
            </a:pPr>
            <a:r>
              <a:rPr lang="zh-CN" altLang="en-US" b="0" dirty="0">
                <a:latin typeface="华文宋体" panose="02010600040101010101" charset="-122"/>
                <a:ea typeface="华文宋体" panose="02010600040101010101" charset="-122"/>
              </a:rPr>
              <a:t>其特征是：在十六进制表示的地址中，最低位为</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（即</a:t>
            </a:r>
            <a:r>
              <a:rPr lang="en-US" altLang="zh-CN" b="0" dirty="0">
                <a:latin typeface="华文宋体" panose="02010600040101010101" charset="-122"/>
                <a:ea typeface="华文宋体" panose="02010600040101010101" charset="-122"/>
              </a:rPr>
              <a:t>20</a:t>
            </a:r>
            <a:r>
              <a:rPr lang="zh-CN" altLang="en-US" b="0" dirty="0">
                <a:latin typeface="华文宋体" panose="02010600040101010101" charset="-122"/>
                <a:ea typeface="华文宋体" panose="02010600040101010101" charset="-122"/>
              </a:rPr>
              <a:t>位地址的低</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位为</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）。这样，省略低位</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，段起始地址可以用</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位数据表示，通常被保存在</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位的段寄存器中。</a:t>
            </a:r>
            <a:endParaRPr lang="en-US" altLang="zh-CN" b="0" dirty="0">
              <a:latin typeface="华文宋体" panose="02010600040101010101" charset="-122"/>
              <a:ea typeface="华文宋体" panose="02010600040101010101" charset="-122"/>
            </a:endParaRPr>
          </a:p>
          <a:p>
            <a:pPr algn="just" eaLnBrk="0" hangingPunct="0">
              <a:spcBef>
                <a:spcPts val="600"/>
              </a:spcBef>
            </a:pPr>
            <a:r>
              <a:rPr lang="zh-CN" altLang="en-US" dirty="0">
                <a:solidFill>
                  <a:srgbClr val="FF0000"/>
                </a:solidFill>
                <a:latin typeface="华文宋体" panose="02010600040101010101" charset="-122"/>
                <a:ea typeface="华文宋体" panose="02010600040101010101" charset="-122"/>
              </a:rPr>
              <a:t>段的大小：</a:t>
            </a:r>
            <a:r>
              <a:rPr lang="en-US" altLang="zh-CN" b="0" dirty="0">
                <a:latin typeface="华文宋体" panose="02010600040101010101" charset="-122"/>
                <a:ea typeface="华文宋体" panose="02010600040101010101" charset="-122"/>
              </a:rPr>
              <a:t>0-64K </a:t>
            </a:r>
            <a:r>
              <a:rPr lang="zh-CN" altLang="en-US" b="0" dirty="0">
                <a:latin typeface="华文宋体" panose="02010600040101010101" charset="-122"/>
                <a:ea typeface="华文宋体" panose="02010600040101010101" charset="-122"/>
              </a:rPr>
              <a:t>范围内的任意字节。</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矩形 98307"/>
          <p:cNvSpPr/>
          <p:nvPr/>
        </p:nvSpPr>
        <p:spPr>
          <a:xfrm>
            <a:off x="314325" y="980728"/>
            <a:ext cx="8572500" cy="2554545"/>
          </a:xfrm>
          <a:prstGeom prst="rect">
            <a:avLst/>
          </a:prstGeom>
          <a:noFill/>
          <a:ln w="9525">
            <a:noFill/>
          </a:ln>
        </p:spPr>
        <p:txBody>
          <a:bodyPr>
            <a:spAutoFit/>
          </a:bodyPr>
          <a:lstStyle/>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每个逻辑段最大可以占用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存储区。实际上，可以根据实际需要来确定段的大小，它可以是</a:t>
            </a:r>
            <a:r>
              <a:rPr lang="en-US" altLang="zh-CN" sz="2000" b="0" dirty="0">
                <a:latin typeface="华文宋体" panose="02010600040101010101" charset="-122"/>
                <a:ea typeface="华文宋体" panose="02010600040101010101" charset="-122"/>
              </a:rPr>
              <a:t>1B</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100B</a:t>
            </a:r>
            <a:r>
              <a:rPr lang="zh-CN" altLang="en-US" sz="2000" b="0" dirty="0">
                <a:latin typeface="华文宋体" panose="02010600040101010101" charset="-122"/>
                <a:ea typeface="华文宋体" panose="02010600040101010101" charset="-122"/>
              </a:rPr>
              <a:t>或在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范围内的任意字节。</a:t>
            </a:r>
            <a:endParaRPr lang="en-US" altLang="zh-CN" sz="2000"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各段也允许重叠。当然每个存储单元的内容是不允许发生冲突的，所谓重叠只是指每个段区的大小允许根据实际需要来分配，而不一定要占用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的空间。</a:t>
            </a:r>
            <a:endParaRPr lang="en-US" altLang="zh-CN" sz="2000"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一般情况下，各段在存储器中的分配是由操作系统完成的。但是，系统允许程序员在必要时指定所需占用的内存区。 </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012" y="3794212"/>
            <a:ext cx="4882267" cy="23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61" y="3789040"/>
            <a:ext cx="3168352" cy="2592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矩形 100356"/>
          <p:cNvSpPr/>
          <p:nvPr/>
        </p:nvSpPr>
        <p:spPr>
          <a:xfrm>
            <a:off x="575556" y="1340768"/>
            <a:ext cx="7812868" cy="4478149"/>
          </a:xfrm>
          <a:prstGeom prst="rect">
            <a:avLst/>
          </a:prstGeom>
          <a:noFill/>
          <a:ln w="9525">
            <a:noFill/>
          </a:ln>
        </p:spPr>
        <p:txBody>
          <a:bodyPr wrap="square">
            <a:spAutoFit/>
          </a:bodyPr>
          <a:lstStyle/>
          <a:p>
            <a:pPr marL="342900" indent="-342900" algn="just">
              <a:spcBef>
                <a:spcPts val="18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在确定了某个存储单元所属的内存段后，我们也只知道其所处内存位置的范围，还不能确定其具体位置。</a:t>
            </a:r>
            <a:endParaRPr lang="en-US" altLang="zh-CN" b="0" dirty="0">
              <a:latin typeface="华文宋体" panose="02010600040101010101" charset="-122"/>
              <a:ea typeface="华文宋体" panose="02010600040101010101" charset="-122"/>
            </a:endParaRPr>
          </a:p>
          <a:p>
            <a:pPr marL="342900" indent="-342900" algn="just">
              <a:spcBef>
                <a:spcPts val="18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要想确定内存单元的具体位置，还必须知道该单元离该段地址有多远。</a:t>
            </a:r>
            <a:endParaRPr lang="en-US" altLang="zh-CN" b="0" dirty="0">
              <a:latin typeface="华文宋体" panose="02010600040101010101" charset="-122"/>
              <a:ea typeface="华文宋体" panose="02010600040101010101" charset="-122"/>
            </a:endParaRPr>
          </a:p>
          <a:p>
            <a:pPr marL="342900" indent="-342900" algn="just">
              <a:spcBef>
                <a:spcPts val="18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我们通常把存储单元的实际地址与其所在段的段地址之间的距离称为</a:t>
            </a:r>
            <a:r>
              <a:rPr lang="zh-CN" altLang="en-US" b="0" dirty="0">
                <a:solidFill>
                  <a:srgbClr val="FF0000"/>
                </a:solidFill>
                <a:latin typeface="华文宋体" panose="02010600040101010101" charset="-122"/>
                <a:ea typeface="华文宋体" panose="02010600040101010101" charset="-122"/>
              </a:rPr>
              <a:t>段内偏移</a:t>
            </a:r>
            <a:r>
              <a:rPr lang="zh-CN" altLang="en-US" b="0" dirty="0">
                <a:latin typeface="华文宋体" panose="02010600040101010101" charset="-122"/>
                <a:ea typeface="华文宋体" panose="02010600040101010101" charset="-122"/>
              </a:rPr>
              <a:t>，也可称为</a:t>
            </a:r>
            <a:r>
              <a:rPr lang="zh-CN" altLang="en-US" b="0" dirty="0">
                <a:solidFill>
                  <a:srgbClr val="FF0000"/>
                </a:solidFill>
                <a:latin typeface="华文宋体" panose="02010600040101010101" charset="-122"/>
                <a:ea typeface="华文宋体" panose="02010600040101010101" charset="-122"/>
              </a:rPr>
              <a:t>有效地址</a:t>
            </a:r>
            <a:r>
              <a:rPr lang="en-US" altLang="zh-CN" b="0" dirty="0">
                <a:solidFill>
                  <a:srgbClr val="FF0000"/>
                </a:solidFill>
                <a:latin typeface="华文宋体" panose="02010600040101010101" charset="-122"/>
                <a:ea typeface="华文宋体" panose="02010600040101010101" charset="-122"/>
              </a:rPr>
              <a:t>(EA</a:t>
            </a:r>
            <a:r>
              <a:rPr lang="zh-CN" altLang="en-US" b="0" dirty="0">
                <a:solidFill>
                  <a:srgbClr val="FF0000"/>
                </a:solidFill>
                <a:latin typeface="华文宋体" panose="02010600040101010101" charset="-122"/>
                <a:ea typeface="华文宋体" panose="02010600040101010101" charset="-122"/>
              </a:rPr>
              <a:t>：</a:t>
            </a:r>
            <a:r>
              <a:rPr lang="en-US" altLang="zh-CN" b="0" dirty="0">
                <a:solidFill>
                  <a:srgbClr val="FF0000"/>
                </a:solidFill>
                <a:latin typeface="华文宋体" panose="02010600040101010101" charset="-122"/>
                <a:ea typeface="华文宋体" panose="02010600040101010101" charset="-122"/>
              </a:rPr>
              <a:t>Effective Address)</a:t>
            </a:r>
            <a:r>
              <a:rPr lang="zh-CN" altLang="en-US" b="0" dirty="0">
                <a:latin typeface="华文宋体" panose="02010600040101010101" charset="-122"/>
                <a:ea typeface="华文宋体" panose="02010600040101010101" charset="-122"/>
              </a:rPr>
              <a:t>或</a:t>
            </a:r>
            <a:r>
              <a:rPr lang="zh-CN" altLang="en-US" b="0" dirty="0">
                <a:solidFill>
                  <a:srgbClr val="FF0000"/>
                </a:solidFill>
                <a:latin typeface="华文宋体" panose="02010600040101010101" charset="-122"/>
                <a:ea typeface="华文宋体" panose="02010600040101010101" charset="-122"/>
              </a:rPr>
              <a:t>偏移地址</a:t>
            </a:r>
            <a:r>
              <a:rPr lang="en-US" altLang="zh-CN" b="0" dirty="0">
                <a:solidFill>
                  <a:srgbClr val="FF0000"/>
                </a:solidFill>
                <a:latin typeface="华文宋体" panose="02010600040101010101" charset="-122"/>
                <a:ea typeface="华文宋体" panose="02010600040101010101" charset="-122"/>
              </a:rPr>
              <a:t>(Offset)</a:t>
            </a:r>
            <a:r>
              <a:rPr lang="zh-CN" altLang="en-US" b="0" dirty="0">
                <a:latin typeface="华文宋体" panose="02010600040101010101" charset="-122"/>
                <a:ea typeface="华文宋体" panose="02010600040101010101" charset="-122"/>
              </a:rPr>
              <a:t>等。</a:t>
            </a:r>
            <a:endParaRPr lang="en-US" altLang="zh-CN" b="0" dirty="0">
              <a:latin typeface="华文宋体" panose="02010600040101010101" charset="-122"/>
              <a:ea typeface="华文宋体" panose="02010600040101010101" charset="-122"/>
            </a:endParaRPr>
          </a:p>
          <a:p>
            <a:pPr marL="342900" indent="-342900" algn="just">
              <a:spcBef>
                <a:spcPts val="18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有了</a:t>
            </a:r>
            <a:r>
              <a:rPr lang="zh-CN" altLang="en-US" b="0" dirty="0">
                <a:solidFill>
                  <a:srgbClr val="FF0000"/>
                </a:solidFill>
                <a:latin typeface="华文宋体" panose="02010600040101010101" charset="-122"/>
                <a:ea typeface="华文宋体" panose="02010600040101010101" charset="-122"/>
              </a:rPr>
              <a:t>段地址</a:t>
            </a:r>
            <a:r>
              <a:rPr lang="zh-CN" altLang="en-US" b="0" dirty="0">
                <a:latin typeface="华文宋体" panose="02010600040101010101" charset="-122"/>
                <a:ea typeface="华文宋体" panose="02010600040101010101" charset="-122"/>
              </a:rPr>
              <a:t>和</a:t>
            </a:r>
            <a:r>
              <a:rPr lang="zh-CN" altLang="en-US" b="0" dirty="0">
                <a:solidFill>
                  <a:srgbClr val="FF0000"/>
                </a:solidFill>
                <a:latin typeface="华文宋体" panose="02010600040101010101" charset="-122"/>
                <a:ea typeface="华文宋体" panose="02010600040101010101" charset="-122"/>
              </a:rPr>
              <a:t>偏移地址</a:t>
            </a:r>
            <a:r>
              <a:rPr lang="zh-CN" altLang="en-US" b="0" dirty="0">
                <a:latin typeface="华文宋体" panose="02010600040101010101" charset="-122"/>
                <a:ea typeface="华文宋体" panose="02010600040101010101" charset="-122"/>
              </a:rPr>
              <a:t>，就能唯一地确定某一内存单元在存储器内的具体位置（</a:t>
            </a:r>
            <a:r>
              <a:rPr lang="zh-CN" altLang="en-US" b="0" dirty="0">
                <a:solidFill>
                  <a:srgbClr val="FF0000"/>
                </a:solidFill>
                <a:latin typeface="华文宋体" panose="02010600040101010101" charset="-122"/>
                <a:ea typeface="华文宋体" panose="02010600040101010101" charset="-122"/>
              </a:rPr>
              <a:t>物理地址，</a:t>
            </a:r>
            <a:r>
              <a:rPr lang="en-US" altLang="zh-CN" b="0" dirty="0">
                <a:solidFill>
                  <a:srgbClr val="FF0000"/>
                </a:solidFill>
                <a:latin typeface="华文宋体" panose="02010600040101010101" charset="-122"/>
                <a:ea typeface="华文宋体" panose="02010600040101010101" charset="-122"/>
              </a:rPr>
              <a:t>PA</a:t>
            </a:r>
            <a:r>
              <a:rPr lang="zh-CN" altLang="en-US" b="0" dirty="0">
                <a:solidFill>
                  <a:srgbClr val="FF0000"/>
                </a:solidFill>
                <a:latin typeface="华文宋体" panose="02010600040101010101" charset="-122"/>
                <a:ea typeface="华文宋体" panose="02010600040101010101" charset="-122"/>
              </a:rPr>
              <a:t>：</a:t>
            </a:r>
            <a:r>
              <a:rPr lang="en-US" altLang="zh-CN" b="0" dirty="0">
                <a:solidFill>
                  <a:srgbClr val="FF0000"/>
                </a:solidFill>
                <a:latin typeface="华文宋体" panose="02010600040101010101" charset="-122"/>
                <a:ea typeface="华文宋体" panose="02010600040101010101" charset="-122"/>
              </a:rPr>
              <a:t>Physical Address</a:t>
            </a:r>
            <a:r>
              <a:rPr lang="zh-CN" altLang="en-US" b="0" dirty="0">
                <a:latin typeface="华文宋体" panose="02010600040101010101" charset="-122"/>
                <a:ea typeface="华文宋体" panose="02010600040101010101" charset="-122"/>
              </a:rPr>
              <a:t>）。</a:t>
            </a:r>
            <a:endParaRPr lang="zh-CN" altLang="en-US" dirty="0">
              <a:latin typeface="Times New Roman" panose="02020603050405020304" pitchFamily="18" charset="0"/>
            </a:endParaRP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文本框 101380"/>
          <p:cNvSpPr txBox="1"/>
          <p:nvPr/>
        </p:nvSpPr>
        <p:spPr>
          <a:xfrm>
            <a:off x="279400" y="1077913"/>
            <a:ext cx="8569325" cy="3046988"/>
          </a:xfrm>
          <a:prstGeom prst="rect">
            <a:avLst/>
          </a:prstGeom>
          <a:noFill/>
          <a:ln w="9525">
            <a:noFill/>
          </a:ln>
        </p:spPr>
        <p:txBody>
          <a:bodyPr>
            <a:spAutoFit/>
          </a:bodyPr>
          <a:lstStyle/>
          <a:p>
            <a:pPr eaLnBrk="0" hangingPunct="0"/>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由此可见，存储单元的物理地址分为两部分：段地址和偏移量。计算存储单元物理地址的公式可用“左移</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位”和“加”运算来实现。下图是物理地址的计算示意图。</a:t>
            </a:r>
            <a:endParaRPr lang="en-US" altLang="zh-CN" b="0" dirty="0">
              <a:latin typeface="华文宋体" panose="02010600040101010101" charset="-122"/>
              <a:ea typeface="华文宋体" panose="02010600040101010101" charset="-122"/>
            </a:endParaRPr>
          </a:p>
          <a:p>
            <a:pPr eaLnBrk="0" hangingPunct="0"/>
            <a:r>
              <a:rPr lang="zh-CN" altLang="en-US" dirty="0">
                <a:latin typeface="华文宋体" panose="02010600040101010101" charset="-122"/>
                <a:ea typeface="华文宋体" panose="02010600040101010101" charset="-122"/>
              </a:rPr>
              <a:t>       </a:t>
            </a:r>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p:txBody>
      </p:sp>
      <p:sp>
        <p:nvSpPr>
          <p:cNvPr id="12"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4" y="2480568"/>
            <a:ext cx="4430628" cy="1484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descr="02-6"/>
          <p:cNvPicPr>
            <a:picLocks noChangeAspect="1"/>
          </p:cNvPicPr>
          <p:nvPr/>
        </p:nvPicPr>
        <p:blipFill>
          <a:blip r:embed="rId4"/>
          <a:stretch>
            <a:fillRect/>
          </a:stretch>
        </p:blipFill>
        <p:spPr>
          <a:xfrm>
            <a:off x="5893364" y="3972768"/>
            <a:ext cx="3089620" cy="2246803"/>
          </a:xfrm>
          <a:prstGeom prst="rect">
            <a:avLst/>
          </a:prstGeom>
          <a:noFill/>
          <a:ln w="9525">
            <a:noFill/>
          </a:ln>
        </p:spPr>
      </p:pic>
      <p:sp>
        <p:nvSpPr>
          <p:cNvPr id="5" name="矩形 4"/>
          <p:cNvSpPr/>
          <p:nvPr/>
        </p:nvSpPr>
        <p:spPr>
          <a:xfrm>
            <a:off x="457200" y="4689140"/>
            <a:ext cx="5014900" cy="1569660"/>
          </a:xfrm>
          <a:prstGeom prst="rect">
            <a:avLst/>
          </a:prstGeom>
        </p:spPr>
        <p:txBody>
          <a:bodyPr wrap="square">
            <a:spAutoFit/>
          </a:bodyPr>
          <a:lstStyle/>
          <a:p>
            <a:pPr algn="just"/>
            <a:r>
              <a:rPr lang="zh-CN" altLang="en-US" dirty="0">
                <a:latin typeface="华文宋体" panose="02010600040101010101" charset="-122"/>
                <a:ea typeface="华文宋体" panose="02010600040101010101" charset="-122"/>
              </a:rPr>
              <a:t>       显然：每个存储单元只有唯一的物理地址，但它却可由不同的段地址和不同的偏移地址组成（</a:t>
            </a:r>
            <a:r>
              <a:rPr lang="zh-CN" altLang="en-US" dirty="0">
                <a:solidFill>
                  <a:srgbClr val="3333FF"/>
                </a:solidFill>
                <a:latin typeface="华文宋体" panose="02010600040101010101" charset="-122"/>
                <a:ea typeface="华文宋体" panose="02010600040101010101" charset="-122"/>
              </a:rPr>
              <a:t>逻辑地址</a:t>
            </a:r>
            <a:r>
              <a:rPr lang="zh-CN" altLang="en-US" dirty="0">
                <a:latin typeface="华文宋体" panose="02010600040101010101" charset="-122"/>
                <a:ea typeface="华文宋体" panose="02010600040101010101" charset="-122"/>
              </a:rPr>
              <a:t>）。</a:t>
            </a:r>
            <a:endParaRPr lang="zh-CN" altLang="en-US" b="0" dirty="0"/>
          </a:p>
        </p:txBody>
      </p:sp>
      <p:sp>
        <p:nvSpPr>
          <p:cNvPr id="16" name="矩形 15"/>
          <p:cNvSpPr/>
          <p:nvPr/>
        </p:nvSpPr>
        <p:spPr>
          <a:xfrm>
            <a:off x="6005405" y="6294282"/>
            <a:ext cx="2743059" cy="307777"/>
          </a:xfrm>
          <a:prstGeom prst="rect">
            <a:avLst/>
          </a:prstGeom>
          <a:noFill/>
          <a:ln w="9525">
            <a:noFill/>
          </a:ln>
        </p:spPr>
        <p:txBody>
          <a:bodyPr wrap="none" anchor="ctr">
            <a:spAutoFit/>
          </a:bodyPr>
          <a:lstStyle/>
          <a:p>
            <a:pPr algn="ctr" eaLnBrk="0" hangingPunct="0"/>
            <a:r>
              <a:rPr lang="zh-CN" altLang="en-US" sz="1400" b="0" dirty="0">
                <a:latin typeface="华文宋体" panose="02010600040101010101" charset="-122"/>
                <a:ea typeface="华文宋体" panose="02010600040101010101" charset="-122"/>
              </a:rPr>
              <a:t>物理地址和逻辑地址之间的关系 </a:t>
            </a:r>
          </a:p>
        </p:txBody>
      </p:sp>
      <p:sp>
        <p:nvSpPr>
          <p:cNvPr id="17" name="文本框 18440"/>
          <p:cNvSpPr txBox="1"/>
          <p:nvPr/>
        </p:nvSpPr>
        <p:spPr>
          <a:xfrm>
            <a:off x="4954017" y="2412541"/>
            <a:ext cx="3888432" cy="1200329"/>
          </a:xfrm>
          <a:prstGeom prst="rect">
            <a:avLst/>
          </a:prstGeom>
          <a:noFill/>
          <a:ln w="12700">
            <a:solidFill>
              <a:srgbClr val="FF0000"/>
            </a:solidFill>
          </a:ln>
        </p:spPr>
        <p:txBody>
          <a:bodyPr wrap="square">
            <a:spAutoFit/>
          </a:bodyPr>
          <a:lstStyle/>
          <a:p>
            <a:pPr>
              <a:spcBef>
                <a:spcPct val="50000"/>
              </a:spcBef>
            </a:pPr>
            <a:r>
              <a:rPr lang="zh-CN" altLang="en-US" sz="1800" dirty="0">
                <a:solidFill>
                  <a:srgbClr val="000000"/>
                </a:solidFill>
                <a:latin typeface="Times New Roman" panose="02020603050405020304" pitchFamily="18" charset="0"/>
                <a:ea typeface="宋体" panose="02010600030101010101" pitchFamily="2" charset="-122"/>
              </a:rPr>
              <a:t>例：</a:t>
            </a:r>
            <a:r>
              <a:rPr lang="en-US" altLang="zh-CN" sz="1800" dirty="0">
                <a:solidFill>
                  <a:srgbClr val="000000"/>
                </a:solidFill>
                <a:latin typeface="Times New Roman" panose="02020603050405020304" pitchFamily="18" charset="0"/>
                <a:ea typeface="宋体" panose="02010600030101010101" pitchFamily="2" charset="-122"/>
              </a:rPr>
              <a:t>(DS) = 2100H,  (BX) = 0500H</a:t>
            </a:r>
          </a:p>
          <a:p>
            <a:pPr>
              <a:spcBef>
                <a:spcPct val="50000"/>
              </a:spcBef>
            </a:pPr>
            <a:r>
              <a:rPr lang="en-US" altLang="zh-CN" sz="1800" dirty="0">
                <a:solidFill>
                  <a:srgbClr val="000000"/>
                </a:solidFill>
                <a:latin typeface="Times New Roman" panose="02020603050405020304" pitchFamily="18" charset="0"/>
                <a:ea typeface="宋体" panose="02010600030101010101" pitchFamily="2" charset="-122"/>
              </a:rPr>
              <a:t>        (PA) = 21000H+0500H</a:t>
            </a:r>
          </a:p>
          <a:p>
            <a:pPr>
              <a:spcBef>
                <a:spcPct val="50000"/>
              </a:spcBef>
            </a:pPr>
            <a:r>
              <a:rPr lang="en-US" altLang="zh-CN" sz="1800" dirty="0">
                <a:solidFill>
                  <a:srgbClr val="000000"/>
                </a:solidFill>
                <a:latin typeface="Times New Roman" panose="02020603050405020304" pitchFamily="18" charset="0"/>
                <a:ea typeface="宋体" panose="02010600030101010101" pitchFamily="2" charset="-122"/>
              </a:rPr>
              <a:t>                 = 21500H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1605" y="1052736"/>
            <a:ext cx="4035425" cy="3352800"/>
            <a:chOff x="323528" y="2056420"/>
            <a:chExt cx="4035425" cy="3352800"/>
          </a:xfrm>
        </p:grpSpPr>
        <p:sp>
          <p:nvSpPr>
            <p:cNvPr id="105477" name="矩形 105476"/>
            <p:cNvSpPr/>
            <p:nvPr/>
          </p:nvSpPr>
          <p:spPr>
            <a:xfrm>
              <a:off x="2606353" y="2589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78" name="矩形 105477"/>
            <p:cNvSpPr/>
            <p:nvPr/>
          </p:nvSpPr>
          <p:spPr>
            <a:xfrm>
              <a:off x="2606353" y="2970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79" name="矩形 105478"/>
            <p:cNvSpPr/>
            <p:nvPr/>
          </p:nvSpPr>
          <p:spPr>
            <a:xfrm>
              <a:off x="2606353" y="3351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0" name="矩形 105479"/>
            <p:cNvSpPr/>
            <p:nvPr/>
          </p:nvSpPr>
          <p:spPr>
            <a:xfrm>
              <a:off x="2606353" y="3732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1" name="矩形 105480"/>
            <p:cNvSpPr/>
            <p:nvPr/>
          </p:nvSpPr>
          <p:spPr>
            <a:xfrm>
              <a:off x="2606353" y="4113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2" name="矩形 105481"/>
            <p:cNvSpPr/>
            <p:nvPr/>
          </p:nvSpPr>
          <p:spPr>
            <a:xfrm>
              <a:off x="2606353" y="4494820"/>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3" name="直接连接符 105482"/>
            <p:cNvSpPr/>
            <p:nvPr/>
          </p:nvSpPr>
          <p:spPr>
            <a:xfrm>
              <a:off x="2606353" y="4875820"/>
              <a:ext cx="0" cy="533400"/>
            </a:xfrm>
            <a:prstGeom prst="line">
              <a:avLst/>
            </a:prstGeom>
            <a:ln w="12700" cap="sq" cmpd="sng">
              <a:solidFill>
                <a:schemeClr val="bg2"/>
              </a:solidFill>
              <a:prstDash val="solid"/>
              <a:headEnd type="none" w="sm" len="sm"/>
              <a:tailEnd type="none" w="sm" len="sm"/>
            </a:ln>
          </p:spPr>
        </p:sp>
        <p:sp>
          <p:nvSpPr>
            <p:cNvPr id="105484" name="直接连接符 105483"/>
            <p:cNvSpPr/>
            <p:nvPr/>
          </p:nvSpPr>
          <p:spPr>
            <a:xfrm>
              <a:off x="4282753" y="4875820"/>
              <a:ext cx="0" cy="533400"/>
            </a:xfrm>
            <a:prstGeom prst="line">
              <a:avLst/>
            </a:prstGeom>
            <a:ln w="12700" cap="sq" cmpd="sng">
              <a:solidFill>
                <a:schemeClr val="bg2"/>
              </a:solidFill>
              <a:prstDash val="solid"/>
              <a:headEnd type="none" w="sm" len="sm"/>
              <a:tailEnd type="none" w="sm" len="sm"/>
            </a:ln>
          </p:spPr>
        </p:sp>
        <p:sp>
          <p:nvSpPr>
            <p:cNvPr id="105485" name="直接连接符 105484"/>
            <p:cNvSpPr/>
            <p:nvPr/>
          </p:nvSpPr>
          <p:spPr>
            <a:xfrm>
              <a:off x="2606353" y="2056420"/>
              <a:ext cx="0" cy="533400"/>
            </a:xfrm>
            <a:prstGeom prst="line">
              <a:avLst/>
            </a:prstGeom>
            <a:ln w="12700" cap="sq" cmpd="sng">
              <a:solidFill>
                <a:schemeClr val="bg2"/>
              </a:solidFill>
              <a:prstDash val="solid"/>
              <a:headEnd type="none" w="sm" len="sm"/>
              <a:tailEnd type="none" w="sm" len="sm"/>
            </a:ln>
          </p:spPr>
        </p:sp>
        <p:sp>
          <p:nvSpPr>
            <p:cNvPr id="105486" name="直接连接符 105485"/>
            <p:cNvSpPr/>
            <p:nvPr/>
          </p:nvSpPr>
          <p:spPr>
            <a:xfrm>
              <a:off x="4282753" y="2056420"/>
              <a:ext cx="0" cy="533400"/>
            </a:xfrm>
            <a:prstGeom prst="line">
              <a:avLst/>
            </a:prstGeom>
            <a:ln w="12700" cap="sq" cmpd="sng">
              <a:solidFill>
                <a:schemeClr val="bg2"/>
              </a:solidFill>
              <a:prstDash val="solid"/>
              <a:headEnd type="none" w="sm" len="sm"/>
              <a:tailEnd type="none" w="sm" len="sm"/>
            </a:ln>
          </p:spPr>
        </p:sp>
        <p:sp>
          <p:nvSpPr>
            <p:cNvPr id="105487" name="文本框 105486"/>
            <p:cNvSpPr txBox="1"/>
            <p:nvPr/>
          </p:nvSpPr>
          <p:spPr>
            <a:xfrm>
              <a:off x="2606353" y="2589820"/>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10011111</a:t>
              </a:r>
            </a:p>
          </p:txBody>
        </p:sp>
        <p:sp>
          <p:nvSpPr>
            <p:cNvPr id="105488" name="文本框 105487"/>
            <p:cNvSpPr txBox="1"/>
            <p:nvPr/>
          </p:nvSpPr>
          <p:spPr>
            <a:xfrm>
              <a:off x="2606353" y="2894620"/>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00100110</a:t>
              </a:r>
            </a:p>
          </p:txBody>
        </p:sp>
        <p:sp>
          <p:nvSpPr>
            <p:cNvPr id="105489" name="文本框 105488"/>
            <p:cNvSpPr txBox="1"/>
            <p:nvPr/>
          </p:nvSpPr>
          <p:spPr>
            <a:xfrm>
              <a:off x="2606353" y="3275620"/>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01001000</a:t>
              </a:r>
            </a:p>
          </p:txBody>
        </p:sp>
        <p:sp>
          <p:nvSpPr>
            <p:cNvPr id="105491" name="文本框 105490"/>
            <p:cNvSpPr txBox="1"/>
            <p:nvPr/>
          </p:nvSpPr>
          <p:spPr>
            <a:xfrm>
              <a:off x="323528" y="2127857"/>
              <a:ext cx="2209800" cy="396875"/>
            </a:xfrm>
            <a:prstGeom prst="rect">
              <a:avLst/>
            </a:prstGeom>
            <a:noFill/>
            <a:ln w="12700">
              <a:noFill/>
            </a:ln>
          </p:spPr>
          <p:txBody>
            <a:bodyPr>
              <a:spAutoFit/>
            </a:bodyPr>
            <a:lstStyle/>
            <a:p>
              <a:pPr eaLnBrk="0" hangingPunct="0"/>
              <a:r>
                <a:rPr lang="zh-CN" altLang="en-US" sz="2000" b="1" dirty="0">
                  <a:solidFill>
                    <a:srgbClr val="000000"/>
                  </a:solidFill>
                  <a:effectLst>
                    <a:outerShdw blurRad="38100" dist="38100" dir="2700000">
                      <a:srgbClr val="C0C0C0"/>
                    </a:outerShdw>
                  </a:effectLst>
                  <a:latin typeface="Times New Roman" panose="02020603050405020304" pitchFamily="18" charset="0"/>
                </a:rPr>
                <a:t>段地址 </a:t>
              </a:r>
              <a:r>
                <a:rPr lang="en-US" altLang="zh-CN" sz="2000" b="1" dirty="0">
                  <a:solidFill>
                    <a:srgbClr val="000000"/>
                  </a:solidFill>
                  <a:effectLst>
                    <a:outerShdw blurRad="38100" dist="38100" dir="2700000">
                      <a:srgbClr val="C0C0C0"/>
                    </a:outerShdw>
                  </a:effectLst>
                  <a:latin typeface="Times New Roman" panose="02020603050405020304" pitchFamily="18" charset="0"/>
                </a:rPr>
                <a:t>: </a:t>
              </a:r>
              <a:r>
                <a:rPr lang="zh-CN" altLang="en-US" sz="2000" b="1" dirty="0">
                  <a:solidFill>
                    <a:srgbClr val="000000"/>
                  </a:solidFill>
                  <a:effectLst>
                    <a:outerShdw blurRad="38100" dist="38100" dir="2700000">
                      <a:srgbClr val="C0C0C0"/>
                    </a:outerShdw>
                  </a:effectLst>
                  <a:latin typeface="Times New Roman" panose="02020603050405020304" pitchFamily="18" charset="0"/>
                </a:rPr>
                <a:t>偏移地址</a:t>
              </a:r>
            </a:p>
          </p:txBody>
        </p:sp>
        <p:sp>
          <p:nvSpPr>
            <p:cNvPr id="105492" name="文本框 105491"/>
            <p:cNvSpPr txBox="1"/>
            <p:nvPr/>
          </p:nvSpPr>
          <p:spPr>
            <a:xfrm>
              <a:off x="475928" y="2508857"/>
              <a:ext cx="2057400" cy="457200"/>
            </a:xfrm>
            <a:prstGeom prst="rect">
              <a:avLst/>
            </a:prstGeom>
            <a:noFill/>
            <a:ln w="12700">
              <a:noFill/>
            </a:ln>
          </p:spPr>
          <p:txBody>
            <a:bodyPr>
              <a:spAutoFit/>
            </a:bodyPr>
            <a:lstStyle/>
            <a:p>
              <a:pPr eaLnBrk="0" hangingPunct="0"/>
              <a:r>
                <a:rPr lang="en-US" altLang="zh-CN" b="1" dirty="0">
                  <a:solidFill>
                    <a:srgbClr val="CC0000"/>
                  </a:solidFill>
                  <a:latin typeface="Times New Roman" panose="02020603050405020304" pitchFamily="18" charset="0"/>
                </a:rPr>
                <a:t> </a:t>
              </a:r>
              <a:r>
                <a:rPr lang="en-US" altLang="zh-CN" b="1">
                  <a:solidFill>
                    <a:srgbClr val="CC0000"/>
                  </a:solidFill>
                  <a:latin typeface="Times New Roman" panose="02020603050405020304" pitchFamily="18" charset="0"/>
                </a:rPr>
                <a:t>1000</a:t>
              </a:r>
              <a:r>
                <a:rPr lang="en-US" altLang="zh-CN" b="1">
                  <a:solidFill>
                    <a:srgbClr val="000000"/>
                  </a:solidFill>
                  <a:latin typeface="Times New Roman" panose="02020603050405020304" pitchFamily="18" charset="0"/>
                </a:rPr>
                <a:t> : </a:t>
              </a:r>
              <a:r>
                <a:rPr lang="en-US" altLang="zh-CN" b="1">
                  <a:solidFill>
                    <a:srgbClr val="0000FF"/>
                  </a:solidFill>
                  <a:latin typeface="Times New Roman" panose="02020603050405020304" pitchFamily="18" charset="0"/>
                </a:rPr>
                <a:t>0000</a:t>
              </a:r>
              <a:r>
                <a:rPr lang="en-US" altLang="zh-CN" b="1">
                  <a:solidFill>
                    <a:srgbClr val="000000"/>
                  </a:solidFill>
                  <a:latin typeface="Times New Roman" panose="02020603050405020304" pitchFamily="18" charset="0"/>
                </a:rPr>
                <a:t>H</a:t>
              </a:r>
            </a:p>
          </p:txBody>
        </p:sp>
        <p:sp>
          <p:nvSpPr>
            <p:cNvPr id="105493" name="文本框 105492"/>
            <p:cNvSpPr txBox="1"/>
            <p:nvPr/>
          </p:nvSpPr>
          <p:spPr>
            <a:xfrm>
              <a:off x="475928" y="2966057"/>
              <a:ext cx="2057400" cy="457200"/>
            </a:xfrm>
            <a:prstGeom prst="rect">
              <a:avLst/>
            </a:prstGeom>
            <a:noFill/>
            <a:ln w="12700">
              <a:noFill/>
            </a:ln>
          </p:spPr>
          <p:txBody>
            <a:bodyPr>
              <a:spAutoFit/>
            </a:bodyPr>
            <a:lstStyle/>
            <a:p>
              <a:pPr eaLnBrk="0" hangingPunct="0"/>
              <a:r>
                <a:rPr lang="en-US" altLang="zh-CN" b="1" dirty="0">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1000 : 0001H</a:t>
              </a:r>
            </a:p>
          </p:txBody>
        </p:sp>
        <p:sp>
          <p:nvSpPr>
            <p:cNvPr id="105494" name="文本框 105493"/>
            <p:cNvSpPr txBox="1"/>
            <p:nvPr/>
          </p:nvSpPr>
          <p:spPr>
            <a:xfrm>
              <a:off x="552128" y="3347057"/>
              <a:ext cx="19050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0002H</a:t>
              </a:r>
            </a:p>
          </p:txBody>
        </p:sp>
        <p:sp>
          <p:nvSpPr>
            <p:cNvPr id="105495" name="文本框 105494"/>
            <p:cNvSpPr txBox="1"/>
            <p:nvPr/>
          </p:nvSpPr>
          <p:spPr>
            <a:xfrm>
              <a:off x="552128" y="3728057"/>
              <a:ext cx="19812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0003H</a:t>
              </a:r>
            </a:p>
          </p:txBody>
        </p:sp>
        <p:sp>
          <p:nvSpPr>
            <p:cNvPr id="105496" name="文本框 105495"/>
            <p:cNvSpPr txBox="1"/>
            <p:nvPr/>
          </p:nvSpPr>
          <p:spPr>
            <a:xfrm>
              <a:off x="552128" y="4185257"/>
              <a:ext cx="19812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0004H</a:t>
              </a:r>
            </a:p>
          </p:txBody>
        </p:sp>
        <p:sp>
          <p:nvSpPr>
            <p:cNvPr id="105497" name="文本框 105496"/>
            <p:cNvSpPr txBox="1"/>
            <p:nvPr/>
          </p:nvSpPr>
          <p:spPr>
            <a:xfrm>
              <a:off x="552128" y="4566257"/>
              <a:ext cx="19050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0005H</a:t>
              </a:r>
            </a:p>
          </p:txBody>
        </p:sp>
        <p:sp>
          <p:nvSpPr>
            <p:cNvPr id="105505" name="文本框 105504"/>
            <p:cNvSpPr txBox="1"/>
            <p:nvPr/>
          </p:nvSpPr>
          <p:spPr>
            <a:xfrm>
              <a:off x="2606353" y="3732820"/>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10000011</a:t>
              </a:r>
            </a:p>
          </p:txBody>
        </p:sp>
        <p:sp>
          <p:nvSpPr>
            <p:cNvPr id="105506" name="文本框 105505"/>
            <p:cNvSpPr txBox="1"/>
            <p:nvPr/>
          </p:nvSpPr>
          <p:spPr>
            <a:xfrm>
              <a:off x="2606353" y="4113820"/>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01011100</a:t>
              </a:r>
            </a:p>
          </p:txBody>
        </p:sp>
        <p:sp>
          <p:nvSpPr>
            <p:cNvPr id="105507" name="文本框 105506"/>
            <p:cNvSpPr txBox="1"/>
            <p:nvPr/>
          </p:nvSpPr>
          <p:spPr>
            <a:xfrm>
              <a:off x="2606353" y="4494820"/>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10100010</a:t>
              </a:r>
            </a:p>
          </p:txBody>
        </p:sp>
      </p:grpSp>
      <p:sp>
        <p:nvSpPr>
          <p:cNvPr id="105508" name="文本框 105507"/>
          <p:cNvSpPr txBox="1"/>
          <p:nvPr/>
        </p:nvSpPr>
        <p:spPr>
          <a:xfrm>
            <a:off x="734602" y="4472781"/>
            <a:ext cx="3852428" cy="2308324"/>
          </a:xfrm>
          <a:prstGeom prst="rect">
            <a:avLst/>
          </a:prstGeom>
          <a:noFill/>
          <a:ln w="12700">
            <a:noFill/>
          </a:ln>
        </p:spPr>
        <p:txBody>
          <a:bodyPr wrap="square">
            <a:spAutoFit/>
          </a:bodyPr>
          <a:lstStyle/>
          <a:p>
            <a:pPr eaLnBrk="0" hangingPunct="0"/>
            <a:r>
              <a:rPr lang="zh-CN" altLang="en-US" b="0" dirty="0">
                <a:solidFill>
                  <a:srgbClr val="000000"/>
                </a:solidFill>
                <a:latin typeface="+mn-lt"/>
              </a:rPr>
              <a:t>字节</a:t>
            </a:r>
            <a:r>
              <a:rPr lang="zh-CN" altLang="en-US" b="0" dirty="0" smtClean="0">
                <a:solidFill>
                  <a:srgbClr val="000000"/>
                </a:solidFill>
                <a:latin typeface="+mn-lt"/>
              </a:rPr>
              <a:t>内容</a:t>
            </a:r>
            <a:r>
              <a:rPr lang="en-US" altLang="zh-CN" b="0" dirty="0" smtClean="0">
                <a:solidFill>
                  <a:srgbClr val="000000"/>
                </a:solidFill>
                <a:latin typeface="+mn-lt"/>
              </a:rPr>
              <a:t>:</a:t>
            </a:r>
          </a:p>
          <a:p>
            <a:pPr eaLnBrk="0" hangingPunct="0"/>
            <a:r>
              <a:rPr lang="en-US" altLang="zh-CN" b="0" dirty="0" smtClean="0">
                <a:solidFill>
                  <a:srgbClr val="000000"/>
                </a:solidFill>
                <a:latin typeface="+mn-lt"/>
              </a:rPr>
              <a:t>	(10000H)=9FH</a:t>
            </a:r>
          </a:p>
          <a:p>
            <a:pPr eaLnBrk="0" hangingPunct="0"/>
            <a:r>
              <a:rPr lang="en-US" altLang="zh-CN" b="0" dirty="0" smtClean="0">
                <a:solidFill>
                  <a:srgbClr val="000000"/>
                </a:solidFill>
                <a:latin typeface="+mn-lt"/>
              </a:rPr>
              <a:t>	(10001H)=26H</a:t>
            </a:r>
            <a:endParaRPr lang="zh-CN" altLang="en-US" b="0" dirty="0">
              <a:solidFill>
                <a:srgbClr val="000000"/>
              </a:solidFill>
              <a:latin typeface="+mn-lt"/>
            </a:endParaRPr>
          </a:p>
          <a:p>
            <a:pPr eaLnBrk="0" hangingPunct="0"/>
            <a:r>
              <a:rPr lang="zh-CN" altLang="en-US" b="0" dirty="0">
                <a:solidFill>
                  <a:srgbClr val="000000"/>
                </a:solidFill>
                <a:latin typeface="+mn-lt"/>
              </a:rPr>
              <a:t>字</a:t>
            </a:r>
            <a:r>
              <a:rPr lang="zh-CN" altLang="en-US" b="0" dirty="0" smtClean="0">
                <a:solidFill>
                  <a:srgbClr val="000000"/>
                </a:solidFill>
                <a:latin typeface="+mn-lt"/>
              </a:rPr>
              <a:t>内容</a:t>
            </a:r>
            <a:r>
              <a:rPr lang="en-US" altLang="zh-CN" b="0" dirty="0" smtClean="0">
                <a:solidFill>
                  <a:srgbClr val="000000"/>
                </a:solidFill>
                <a:latin typeface="+mn-lt"/>
              </a:rPr>
              <a:t>:</a:t>
            </a:r>
          </a:p>
          <a:p>
            <a:pPr eaLnBrk="0" hangingPunct="0"/>
            <a:r>
              <a:rPr lang="en-US" altLang="zh-CN" b="0" dirty="0" smtClean="0">
                <a:solidFill>
                  <a:srgbClr val="000000"/>
                </a:solidFill>
                <a:latin typeface="+mn-lt"/>
              </a:rPr>
              <a:t>	(10000H)=269FH</a:t>
            </a:r>
          </a:p>
          <a:p>
            <a:pPr eaLnBrk="0" hangingPunct="0"/>
            <a:r>
              <a:rPr lang="en-US" altLang="zh-CN" b="0" dirty="0" smtClean="0">
                <a:solidFill>
                  <a:srgbClr val="000000"/>
                </a:solidFill>
                <a:latin typeface="+mn-lt"/>
              </a:rPr>
              <a:t>	(10001H)=4826H</a:t>
            </a:r>
            <a:endParaRPr lang="zh-CN" altLang="en-US" sz="1800" b="1" dirty="0">
              <a:solidFill>
                <a:srgbClr val="000000"/>
              </a:solidFill>
              <a:latin typeface="+mn-lt"/>
            </a:endParaRPr>
          </a:p>
        </p:txBody>
      </p:sp>
      <p:sp>
        <p:nvSpPr>
          <p:cNvPr id="4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2" name="矩形 1"/>
          <p:cNvSpPr/>
          <p:nvPr/>
        </p:nvSpPr>
        <p:spPr>
          <a:xfrm>
            <a:off x="4896034" y="908720"/>
            <a:ext cx="3962249" cy="5170646"/>
          </a:xfrm>
          <a:prstGeom prst="rect">
            <a:avLst/>
          </a:prstGeom>
        </p:spPr>
        <p:txBody>
          <a:bodyPr wrap="square">
            <a:spAutoFit/>
          </a:bodyPr>
          <a:lstStyle/>
          <a:p>
            <a:pPr algn="just"/>
            <a:r>
              <a:rPr lang="zh-CN" altLang="en-US" sz="2200" b="0" dirty="0" smtClean="0"/>
              <a:t>注意：</a:t>
            </a:r>
            <a:endParaRPr lang="en-US" altLang="zh-CN" sz="2200" b="0" dirty="0" smtClean="0"/>
          </a:p>
          <a:p>
            <a:pPr marL="342900" indent="-342900" algn="just">
              <a:buFont typeface="Wingdings" panose="05000000000000000000" pitchFamily="2" charset="2"/>
              <a:buChar char="u"/>
            </a:pPr>
            <a:r>
              <a:rPr lang="en-US" altLang="zh-CN" sz="2200" b="0" dirty="0" smtClean="0"/>
              <a:t>8086</a:t>
            </a:r>
            <a:r>
              <a:rPr lang="zh-CN" altLang="en-US" sz="2200" b="0" dirty="0" smtClean="0"/>
              <a:t>数据总线</a:t>
            </a:r>
            <a:r>
              <a:rPr lang="en-US" altLang="zh-CN" sz="2200" b="0" dirty="0" smtClean="0"/>
              <a:t>16</a:t>
            </a:r>
            <a:r>
              <a:rPr lang="zh-CN" altLang="en-US" sz="2200" b="0" dirty="0" smtClean="0"/>
              <a:t>位，每个</a:t>
            </a:r>
            <a:r>
              <a:rPr lang="zh-CN" altLang="en-US" sz="2200" b="0" dirty="0"/>
              <a:t>内存周期</a:t>
            </a:r>
            <a:r>
              <a:rPr lang="zh-CN" altLang="en-US" sz="2200" b="0" dirty="0" smtClean="0"/>
              <a:t>，</a:t>
            </a:r>
            <a:r>
              <a:rPr lang="en-US" altLang="zh-CN" sz="2200" b="0" dirty="0" smtClean="0"/>
              <a:t>CPU</a:t>
            </a:r>
            <a:r>
              <a:rPr lang="zh-CN" altLang="en-US" sz="2200" b="0" dirty="0" smtClean="0"/>
              <a:t>能</a:t>
            </a:r>
            <a:r>
              <a:rPr lang="zh-CN" altLang="en-US" sz="2200" b="0" dirty="0"/>
              <a:t>读取一个偶单元和一个奇</a:t>
            </a:r>
            <a:r>
              <a:rPr lang="zh-CN" altLang="en-US" sz="2200" b="0" dirty="0" smtClean="0"/>
              <a:t>单元。</a:t>
            </a:r>
            <a:endParaRPr lang="en-US" altLang="zh-CN" sz="2200" b="0" dirty="0" smtClean="0"/>
          </a:p>
          <a:p>
            <a:pPr marL="342900" indent="-342900" algn="just">
              <a:buFont typeface="Wingdings" panose="05000000000000000000" pitchFamily="2" charset="2"/>
              <a:buChar char="u"/>
            </a:pPr>
            <a:r>
              <a:rPr lang="zh-CN" altLang="en-US" sz="2200" b="0" dirty="0" smtClean="0"/>
              <a:t>字读取：若地址总线的地址是偶单元的地址（以</a:t>
            </a:r>
            <a:r>
              <a:rPr lang="en-US" altLang="zh-CN" sz="2200" b="0" dirty="0" smtClean="0"/>
              <a:t>2</a:t>
            </a:r>
            <a:r>
              <a:rPr lang="zh-CN" altLang="en-US" sz="2200" b="0" dirty="0" smtClean="0"/>
              <a:t>对齐），则只需一个内存周期；如果地址不是</a:t>
            </a:r>
            <a:r>
              <a:rPr lang="zh-CN" altLang="en-US" sz="2200" b="0" dirty="0"/>
              <a:t>以</a:t>
            </a:r>
            <a:r>
              <a:rPr lang="en-US" altLang="zh-CN" sz="2200" b="0" dirty="0"/>
              <a:t>2</a:t>
            </a:r>
            <a:r>
              <a:rPr lang="zh-CN" altLang="en-US" sz="2200" b="0" dirty="0"/>
              <a:t>对齐的，则需要</a:t>
            </a:r>
            <a:r>
              <a:rPr lang="en-US" altLang="zh-CN" sz="2200" b="0" dirty="0"/>
              <a:t>2</a:t>
            </a:r>
            <a:r>
              <a:rPr lang="zh-CN" altLang="en-US" sz="2200" b="0" dirty="0"/>
              <a:t>个内存</a:t>
            </a:r>
            <a:r>
              <a:rPr lang="zh-CN" altLang="en-US" sz="2200" b="0" dirty="0" smtClean="0"/>
              <a:t>周期。</a:t>
            </a:r>
            <a:endParaRPr lang="en-US" altLang="zh-CN" sz="2200" b="0" dirty="0"/>
          </a:p>
          <a:p>
            <a:pPr marL="342900" indent="-342900" algn="just">
              <a:buFont typeface="Wingdings" panose="05000000000000000000" pitchFamily="2" charset="2"/>
              <a:buChar char="u"/>
            </a:pPr>
            <a:r>
              <a:rPr lang="zh-CN" altLang="en-US" sz="2200" b="0" dirty="0" smtClean="0"/>
              <a:t>双字</a:t>
            </a:r>
            <a:r>
              <a:rPr lang="zh-CN" altLang="en-US" sz="2200" b="0" dirty="0"/>
              <a:t>读取</a:t>
            </a:r>
            <a:r>
              <a:rPr lang="en-US" altLang="zh-CN" sz="2200" b="0" dirty="0" smtClean="0"/>
              <a:t>: </a:t>
            </a:r>
            <a:r>
              <a:rPr lang="zh-CN" altLang="en-US" sz="2200" b="0" dirty="0" smtClean="0"/>
              <a:t>如果地址是</a:t>
            </a:r>
            <a:r>
              <a:rPr lang="zh-CN" altLang="en-US" sz="2200" b="0" dirty="0"/>
              <a:t>以</a:t>
            </a:r>
            <a:r>
              <a:rPr lang="en-US" altLang="zh-CN" sz="2200" b="0" dirty="0"/>
              <a:t>2</a:t>
            </a:r>
            <a:r>
              <a:rPr lang="zh-CN" altLang="en-US" sz="2200" b="0" dirty="0"/>
              <a:t>对齐的，则只需要</a:t>
            </a:r>
            <a:r>
              <a:rPr lang="en-US" altLang="zh-CN" sz="2200" b="0" dirty="0"/>
              <a:t>2</a:t>
            </a:r>
            <a:r>
              <a:rPr lang="zh-CN" altLang="en-US" sz="2200" b="0" dirty="0"/>
              <a:t>个内存周期即可</a:t>
            </a:r>
            <a:r>
              <a:rPr lang="zh-CN" altLang="en-US" sz="2200" b="0" dirty="0" smtClean="0"/>
              <a:t>完成，如果不是</a:t>
            </a:r>
            <a:r>
              <a:rPr lang="zh-CN" altLang="en-US" sz="2200" b="0" dirty="0"/>
              <a:t>以</a:t>
            </a:r>
            <a:r>
              <a:rPr lang="en-US" altLang="zh-CN" sz="2200" b="0" dirty="0"/>
              <a:t>2</a:t>
            </a:r>
            <a:r>
              <a:rPr lang="zh-CN" altLang="en-US" sz="2200" b="0" dirty="0"/>
              <a:t>对齐的，则需要</a:t>
            </a:r>
            <a:r>
              <a:rPr lang="en-US" altLang="zh-CN" sz="2200" b="0" dirty="0"/>
              <a:t>3</a:t>
            </a:r>
            <a:r>
              <a:rPr lang="zh-CN" altLang="en-US" sz="2200" b="0" dirty="0"/>
              <a:t>个内存周期</a:t>
            </a:r>
            <a:r>
              <a:rPr lang="zh-CN" altLang="en-US" sz="2200" b="0" dirty="0" smtClean="0"/>
              <a:t>完成。</a:t>
            </a:r>
            <a:endParaRPr lang="en-US" altLang="zh-CN" sz="2200" b="0" dirty="0" smtClean="0"/>
          </a:p>
          <a:p>
            <a:pPr marL="342900" indent="-342900" algn="just">
              <a:buFont typeface="Wingdings" panose="05000000000000000000" pitchFamily="2" charset="2"/>
              <a:buChar char="u"/>
            </a:pPr>
            <a:r>
              <a:rPr lang="en-US" altLang="zh-CN" sz="2200" b="0" dirty="0" smtClean="0"/>
              <a:t>80386</a:t>
            </a:r>
            <a:r>
              <a:rPr lang="zh-CN" altLang="en-US" sz="2200" b="0" dirty="0" smtClean="0"/>
              <a:t>，</a:t>
            </a:r>
            <a:r>
              <a:rPr lang="en-US" altLang="zh-CN" sz="2200" b="0" dirty="0" smtClean="0"/>
              <a:t>32</a:t>
            </a:r>
            <a:r>
              <a:rPr lang="zh-CN" altLang="en-US" sz="2200" b="0" dirty="0" smtClean="0"/>
              <a:t>位</a:t>
            </a:r>
            <a:r>
              <a:rPr lang="zh-CN" altLang="en-US" sz="2200" b="0" dirty="0"/>
              <a:t>系统，以</a:t>
            </a:r>
            <a:r>
              <a:rPr lang="en-US" altLang="zh-CN" sz="2200" b="0" dirty="0"/>
              <a:t>4</a:t>
            </a:r>
            <a:r>
              <a:rPr lang="zh-CN" altLang="en-US" sz="2200" b="0" dirty="0" smtClean="0"/>
              <a:t>对齐。</a:t>
            </a:r>
            <a:endParaRPr lang="zh-CN" altLang="en-US" sz="2200" b="0" dirty="0"/>
          </a:p>
        </p:txBody>
      </p:sp>
      <p:sp>
        <p:nvSpPr>
          <p:cNvPr id="4" name="矩形 3"/>
          <p:cNvSpPr/>
          <p:nvPr/>
        </p:nvSpPr>
        <p:spPr>
          <a:xfrm>
            <a:off x="4946260" y="6057292"/>
            <a:ext cx="4221027" cy="461665"/>
          </a:xfrm>
          <a:prstGeom prst="rect">
            <a:avLst/>
          </a:prstGeom>
        </p:spPr>
        <p:txBody>
          <a:bodyPr wrap="none">
            <a:spAutoFit/>
          </a:bodyPr>
          <a:lstStyle/>
          <a:p>
            <a:pPr latinLnBrk="1"/>
            <a:r>
              <a:rPr lang="zh-CN" altLang="en-US" dirty="0">
                <a:solidFill>
                  <a:srgbClr val="FF0000"/>
                </a:solidFill>
                <a:latin typeface="+mn-lt"/>
              </a:rPr>
              <a:t>内存对齐</a:t>
            </a:r>
            <a:r>
              <a:rPr lang="en-US" altLang="zh-CN" dirty="0">
                <a:solidFill>
                  <a:srgbClr val="FF0000"/>
                </a:solidFill>
                <a:latin typeface="+mn-lt"/>
              </a:rPr>
              <a:t>(memory alignment)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1654944"/>
            <a:ext cx="6420099" cy="366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矩形 116740"/>
          <p:cNvSpPr/>
          <p:nvPr/>
        </p:nvSpPr>
        <p:spPr>
          <a:xfrm>
            <a:off x="614363" y="1124744"/>
            <a:ext cx="8094662" cy="54721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r>
              <a:rPr lang="en-US" altLang="zh-CN" sz="2800" b="1" dirty="0">
                <a:solidFill>
                  <a:schemeClr val="tx2"/>
                </a:solidFill>
                <a:latin typeface="宋体" panose="02010600030101010101" pitchFamily="2" charset="-122"/>
              </a:rPr>
              <a:t>1MB</a:t>
            </a:r>
            <a:r>
              <a:rPr lang="zh-CN" altLang="en-US" sz="2800" b="1" dirty="0">
                <a:solidFill>
                  <a:schemeClr val="tx2"/>
                </a:solidFill>
                <a:latin typeface="宋体" panose="02010600030101010101" pitchFamily="2" charset="-122"/>
              </a:rPr>
              <a:t>空间最多能分成多少个段？</a:t>
            </a:r>
          </a:p>
          <a:p>
            <a:pPr lvl="1"/>
            <a:r>
              <a:rPr lang="zh-CN" altLang="en-US" b="1" dirty="0">
                <a:latin typeface="宋体" panose="02010600030101010101" pitchFamily="2" charset="-122"/>
              </a:rPr>
              <a:t>每隔</a:t>
            </a:r>
            <a:r>
              <a:rPr lang="en-US" altLang="zh-CN" b="1" dirty="0">
                <a:latin typeface="宋体" panose="02010600030101010101" pitchFamily="2" charset="-122"/>
              </a:rPr>
              <a:t>16</a:t>
            </a:r>
            <a:r>
              <a:rPr lang="zh-CN" altLang="en-US" b="1" dirty="0">
                <a:latin typeface="宋体" panose="02010600030101010101" pitchFamily="2" charset="-122"/>
              </a:rPr>
              <a:t>个存储单元就可以开始一个段</a:t>
            </a:r>
          </a:p>
          <a:p>
            <a:pPr lvl="1"/>
            <a:r>
              <a:rPr lang="zh-CN" altLang="en-US" b="1" dirty="0">
                <a:latin typeface="宋体" panose="02010600030101010101" pitchFamily="2" charset="-122"/>
              </a:rPr>
              <a:t>所以</a:t>
            </a:r>
            <a:r>
              <a:rPr lang="en-US" altLang="zh-CN" b="1" dirty="0">
                <a:latin typeface="宋体" panose="02010600030101010101" pitchFamily="2" charset="-122"/>
              </a:rPr>
              <a:t>1MB</a:t>
            </a:r>
            <a:r>
              <a:rPr lang="zh-CN" altLang="en-US" b="1" dirty="0">
                <a:latin typeface="宋体" panose="02010600030101010101" pitchFamily="2" charset="-122"/>
              </a:rPr>
              <a:t>最多可以有：</a:t>
            </a:r>
          </a:p>
          <a:p>
            <a:pPr lvl="0" algn="ctr">
              <a:buNone/>
            </a:pPr>
            <a:r>
              <a:rPr lang="en-US" altLang="zh-CN" sz="2800" b="1" dirty="0">
                <a:latin typeface="宋体" panose="02010600030101010101" pitchFamily="2" charset="-122"/>
              </a:rPr>
              <a:t>2</a:t>
            </a:r>
            <a:r>
              <a:rPr lang="en-US" altLang="zh-CN" sz="2800" b="1" baseline="30000" dirty="0">
                <a:latin typeface="宋体" panose="02010600030101010101" pitchFamily="2" charset="-122"/>
              </a:rPr>
              <a:t>20</a:t>
            </a:r>
            <a:r>
              <a:rPr lang="en-US" altLang="zh-CN" sz="2800" b="1" dirty="0">
                <a:latin typeface="宋体" panose="02010600030101010101" pitchFamily="2" charset="-122"/>
              </a:rPr>
              <a:t>÷16</a:t>
            </a:r>
            <a:r>
              <a:rPr lang="zh-CN" altLang="en-US" sz="2800" b="1" dirty="0">
                <a:latin typeface="宋体" panose="02010600030101010101" pitchFamily="2" charset="-122"/>
              </a:rPr>
              <a:t>＝</a:t>
            </a:r>
            <a:r>
              <a:rPr lang="en-US" altLang="zh-CN" sz="2800" b="1" dirty="0">
                <a:latin typeface="宋体" panose="02010600030101010101" pitchFamily="2" charset="-122"/>
              </a:rPr>
              <a:t>2</a:t>
            </a:r>
            <a:r>
              <a:rPr lang="en-US" altLang="zh-CN" sz="2800" b="1" baseline="30000" dirty="0">
                <a:latin typeface="宋体" panose="02010600030101010101" pitchFamily="2" charset="-122"/>
              </a:rPr>
              <a:t>16</a:t>
            </a:r>
            <a:r>
              <a:rPr lang="zh-CN" altLang="en-US" sz="2800" b="1" dirty="0">
                <a:latin typeface="宋体" panose="02010600030101010101" pitchFamily="2" charset="-122"/>
              </a:rPr>
              <a:t>＝</a:t>
            </a:r>
            <a:r>
              <a:rPr lang="en-US" altLang="zh-CN" sz="2800" b="1" dirty="0">
                <a:latin typeface="宋体" panose="02010600030101010101" pitchFamily="2" charset="-122"/>
              </a:rPr>
              <a:t>64K </a:t>
            </a:r>
            <a:r>
              <a:rPr lang="zh-CN" altLang="en-US" sz="2800" b="1" dirty="0">
                <a:latin typeface="宋体" panose="02010600030101010101" pitchFamily="2" charset="-122"/>
              </a:rPr>
              <a:t>个段</a:t>
            </a:r>
            <a:endParaRPr lang="en-US" altLang="zh-CN" sz="2800" b="1" dirty="0">
              <a:latin typeface="宋体" panose="02010600030101010101" pitchFamily="2" charset="-122"/>
            </a:endParaRPr>
          </a:p>
          <a:p>
            <a:pPr lvl="0" algn="ctr">
              <a:buNone/>
            </a:pPr>
            <a:endParaRPr lang="zh-CN" altLang="en-US" sz="2800" b="1" dirty="0">
              <a:latin typeface="宋体" panose="02010600030101010101" pitchFamily="2" charset="-122"/>
            </a:endParaRPr>
          </a:p>
          <a:p>
            <a:pPr lvl="0"/>
            <a:r>
              <a:rPr lang="en-US" altLang="zh-CN" sz="2800" b="1" dirty="0">
                <a:solidFill>
                  <a:schemeClr val="tx2"/>
                </a:solidFill>
                <a:latin typeface="宋体" panose="02010600030101010101" pitchFamily="2" charset="-122"/>
              </a:rPr>
              <a:t>1MB</a:t>
            </a:r>
            <a:r>
              <a:rPr lang="zh-CN" altLang="en-US" sz="2800" b="1" dirty="0">
                <a:solidFill>
                  <a:schemeClr val="tx2"/>
                </a:solidFill>
                <a:latin typeface="宋体" panose="02010600030101010101" pitchFamily="2" charset="-122"/>
              </a:rPr>
              <a:t>空间最少能分成多少个段？</a:t>
            </a:r>
          </a:p>
          <a:p>
            <a:pPr lvl="1"/>
            <a:r>
              <a:rPr lang="zh-CN" altLang="en-US" b="1" dirty="0" smtClean="0">
                <a:latin typeface="宋体" panose="02010600030101010101" pitchFamily="2" charset="-122"/>
              </a:rPr>
              <a:t>一个段最大</a:t>
            </a:r>
            <a:r>
              <a:rPr lang="en-US" altLang="zh-CN" b="1" dirty="0" smtClean="0">
                <a:latin typeface="宋体" panose="02010600030101010101" pitchFamily="2" charset="-122"/>
              </a:rPr>
              <a:t>64K</a:t>
            </a:r>
            <a:r>
              <a:rPr lang="zh-CN" altLang="en-US" b="1" dirty="0">
                <a:latin typeface="宋体" panose="02010600030101010101" pitchFamily="2" charset="-122"/>
              </a:rPr>
              <a:t>个</a:t>
            </a:r>
            <a:r>
              <a:rPr lang="zh-CN" altLang="en-US" b="1" dirty="0" smtClean="0">
                <a:latin typeface="宋体" panose="02010600030101010101" pitchFamily="2" charset="-122"/>
              </a:rPr>
              <a:t>存储单元</a:t>
            </a:r>
            <a:endParaRPr lang="zh-CN" altLang="en-US" b="1" dirty="0">
              <a:latin typeface="宋体" panose="02010600030101010101" pitchFamily="2" charset="-122"/>
            </a:endParaRPr>
          </a:p>
          <a:p>
            <a:pPr lvl="1"/>
            <a:r>
              <a:rPr lang="zh-CN" altLang="en-US" b="1" dirty="0">
                <a:latin typeface="宋体" panose="02010600030101010101" pitchFamily="2" charset="-122"/>
              </a:rPr>
              <a:t>所以</a:t>
            </a:r>
            <a:r>
              <a:rPr lang="en-US" altLang="zh-CN" b="1" dirty="0">
                <a:latin typeface="宋体" panose="02010600030101010101" pitchFamily="2" charset="-122"/>
              </a:rPr>
              <a:t>1MB</a:t>
            </a:r>
            <a:r>
              <a:rPr lang="zh-CN" altLang="en-US" b="1" dirty="0">
                <a:latin typeface="宋体" panose="02010600030101010101" pitchFamily="2" charset="-122"/>
              </a:rPr>
              <a:t>最少可以有：</a:t>
            </a:r>
            <a:endParaRPr lang="en-US" altLang="zh-CN" b="1" dirty="0">
              <a:latin typeface="宋体" panose="02010600030101010101" pitchFamily="2" charset="-122"/>
            </a:endParaRPr>
          </a:p>
          <a:p>
            <a:pPr marL="457200" lvl="1" indent="0">
              <a:buNone/>
            </a:pPr>
            <a:r>
              <a:rPr lang="en-US" altLang="zh-CN" sz="2800" b="1" dirty="0">
                <a:latin typeface="宋体" panose="02010600030101010101" pitchFamily="2" charset="-122"/>
              </a:rPr>
              <a:t>         2</a:t>
            </a:r>
            <a:r>
              <a:rPr lang="en-US" altLang="zh-CN" sz="2800" b="1" baseline="30000" dirty="0">
                <a:latin typeface="宋体" panose="02010600030101010101" pitchFamily="2" charset="-122"/>
              </a:rPr>
              <a:t>20</a:t>
            </a:r>
            <a:r>
              <a:rPr lang="en-US" altLang="zh-CN" sz="2800" b="1" dirty="0">
                <a:latin typeface="宋体" panose="02010600030101010101" pitchFamily="2" charset="-122"/>
              </a:rPr>
              <a:t>÷2</a:t>
            </a:r>
            <a:r>
              <a:rPr lang="en-US" altLang="zh-CN" sz="2800" b="1" baseline="30000" dirty="0">
                <a:latin typeface="宋体" panose="02010600030101010101" pitchFamily="2" charset="-122"/>
              </a:rPr>
              <a:t>16</a:t>
            </a:r>
            <a:r>
              <a:rPr lang="zh-CN" altLang="en-US" sz="2800" b="1" dirty="0">
                <a:latin typeface="宋体" panose="02010600030101010101" pitchFamily="2" charset="-122"/>
              </a:rPr>
              <a:t>＝</a:t>
            </a:r>
            <a:r>
              <a:rPr lang="zh-CN" altLang="zh-CN" sz="2800" b="1" dirty="0">
                <a:latin typeface="宋体" panose="02010600030101010101" pitchFamily="2" charset="-122"/>
              </a:rPr>
              <a:t>16 </a:t>
            </a:r>
            <a:r>
              <a:rPr lang="zh-CN" altLang="en-US" sz="2800" b="1" dirty="0">
                <a:latin typeface="宋体" panose="02010600030101010101" pitchFamily="2" charset="-122"/>
              </a:rPr>
              <a:t>个段</a:t>
            </a:r>
            <a:endParaRPr lang="zh-CN" altLang="en-US" sz="2000" b="1" dirty="0">
              <a:latin typeface="宋体" panose="02010600030101010101" pitchFamily="2" charset="-122"/>
            </a:endParaRP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4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74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74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4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4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74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7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solidFill>
                  <a:srgbClr val="FF0000"/>
                </a:solidFill>
              </a:rPr>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4097"/>
          <p:cNvSpPr>
            <a:spLocks noGrp="1"/>
          </p:cNvSpPr>
          <p:nvPr>
            <p:ph type="title"/>
          </p:nvPr>
        </p:nvSpPr>
        <p:spPr>
          <a:xfrm>
            <a:off x="457200" y="836712"/>
            <a:ext cx="8195945" cy="750471"/>
          </a:xfrm>
        </p:spPr>
        <p:txBody>
          <a:bodyPr wrap="square" lIns="92075" tIns="46038" rIns="92075" bIns="46038" anchor="ctr" anchorCtr="1"/>
          <a:lstStyle/>
          <a:p>
            <a:pPr algn="l">
              <a:spcBef>
                <a:spcPts val="0"/>
              </a:spcBef>
            </a:pPr>
            <a:r>
              <a:rPr lang="zh-CN" altLang="en-US" sz="2955" b="1" dirty="0">
                <a:solidFill>
                  <a:srgbClr val="FF3300"/>
                </a:solidFill>
                <a:latin typeface="+mn-lt"/>
                <a:ea typeface="+mn-ea"/>
                <a:cs typeface="+mn-cs"/>
              </a:rPr>
              <a:t>计算机语言的发展</a:t>
            </a:r>
            <a:r>
              <a:rPr lang="zh-CN" altLang="en-US" sz="2800" b="1" dirty="0">
                <a:solidFill>
                  <a:srgbClr val="800000"/>
                </a:solidFill>
              </a:rPr>
              <a:t>    </a:t>
            </a:r>
          </a:p>
        </p:txBody>
      </p:sp>
      <p:sp>
        <p:nvSpPr>
          <p:cNvPr id="4099" name="文本框 4098"/>
          <p:cNvSpPr txBox="1"/>
          <p:nvPr/>
        </p:nvSpPr>
        <p:spPr>
          <a:xfrm>
            <a:off x="275907" y="1664804"/>
            <a:ext cx="1906587" cy="1069975"/>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楷体_GB2312" pitchFamily="49" charset="-122"/>
                <a:ea typeface="楷体_GB2312" pitchFamily="49" charset="-122"/>
              </a:rPr>
              <a:t>机器语言</a:t>
            </a:r>
          </a:p>
        </p:txBody>
      </p:sp>
      <p:sp>
        <p:nvSpPr>
          <p:cNvPr id="4100" name="文本框 4099"/>
          <p:cNvSpPr txBox="1"/>
          <p:nvPr/>
        </p:nvSpPr>
        <p:spPr>
          <a:xfrm>
            <a:off x="7087869" y="979225"/>
            <a:ext cx="1827213" cy="4124206"/>
          </a:xfrm>
          <a:prstGeom prst="rect">
            <a:avLst/>
          </a:prstGeom>
          <a:noFill/>
          <a:ln w="12700">
            <a:noFill/>
          </a:ln>
        </p:spPr>
        <p:txBody>
          <a:bodyPr anchor="t">
            <a:spAutoFit/>
          </a:bodyPr>
          <a:lstStyle/>
          <a:p>
            <a:pPr>
              <a:spcBef>
                <a:spcPts val="1200"/>
              </a:spcBef>
            </a:pPr>
            <a:r>
              <a:rPr lang="en-US" altLang="zh-CN" b="1" dirty="0">
                <a:solidFill>
                  <a:srgbClr val="000000"/>
                </a:solidFill>
                <a:latin typeface="黑体" panose="02010609060101010101" pitchFamily="2" charset="-122"/>
                <a:ea typeface="黑体" panose="02010609060101010101" pitchFamily="2" charset="-122"/>
              </a:rPr>
              <a:t>FORTRAN</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BASIC</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COBOL</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PASCAL</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C/C++</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JAVA</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Python</a:t>
            </a:r>
          </a:p>
          <a:p>
            <a:pPr>
              <a:spcBef>
                <a:spcPts val="1200"/>
              </a:spcBef>
            </a:pPr>
            <a:r>
              <a:rPr lang="en-US" altLang="zh-CN" b="1" dirty="0">
                <a:solidFill>
                  <a:srgbClr val="000000"/>
                </a:solidFill>
                <a:latin typeface="黑体" panose="02010609060101010101" pitchFamily="2" charset="-122"/>
                <a:ea typeface="黑体" panose="02010609060101010101" pitchFamily="2" charset="-122"/>
              </a:rPr>
              <a:t>...</a:t>
            </a:r>
          </a:p>
        </p:txBody>
      </p:sp>
      <p:grpSp>
        <p:nvGrpSpPr>
          <p:cNvPr id="2" name="组合 4100"/>
          <p:cNvGrpSpPr/>
          <p:nvPr/>
        </p:nvGrpSpPr>
        <p:grpSpPr>
          <a:xfrm>
            <a:off x="1645919" y="1782266"/>
            <a:ext cx="5180013" cy="2979738"/>
            <a:chOff x="1076" y="1200"/>
            <a:chExt cx="3263" cy="1877"/>
          </a:xfrm>
        </p:grpSpPr>
        <p:sp>
          <p:nvSpPr>
            <p:cNvPr id="4101" name="椭圆 4101"/>
            <p:cNvSpPr/>
            <p:nvPr/>
          </p:nvSpPr>
          <p:spPr>
            <a:xfrm>
              <a:off x="1493" y="2194"/>
              <a:ext cx="1350" cy="883"/>
            </a:xfrm>
            <a:prstGeom prst="ellipse">
              <a:avLst/>
            </a:prstGeom>
            <a:solidFill>
              <a:srgbClr val="339966"/>
            </a:solidFill>
            <a:ln w="12700" cap="sq" cmpd="sng">
              <a:solidFill>
                <a:schemeClr val="tx1"/>
              </a:solidFill>
              <a:prstDash val="solid"/>
              <a:round/>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2" name="文本框 4102"/>
            <p:cNvSpPr txBox="1"/>
            <p:nvPr/>
          </p:nvSpPr>
          <p:spPr>
            <a:xfrm>
              <a:off x="1597" y="2470"/>
              <a:ext cx="1201" cy="367"/>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黑体" panose="02010609060101010101" pitchFamily="2" charset="-122"/>
                  <a:ea typeface="黑体" panose="02010609060101010101" pitchFamily="2" charset="-122"/>
                </a:rPr>
                <a:t>汇编语言</a:t>
              </a:r>
            </a:p>
          </p:txBody>
        </p:sp>
        <p:sp>
          <p:nvSpPr>
            <p:cNvPr id="4103" name="左弧形箭头 4103"/>
            <p:cNvSpPr/>
            <p:nvPr/>
          </p:nvSpPr>
          <p:spPr>
            <a:xfrm>
              <a:off x="1076" y="1366"/>
              <a:ext cx="500" cy="1049"/>
            </a:xfrm>
            <a:prstGeom prst="curvedRightArrow">
              <a:avLst>
                <a:gd name="adj1" fmla="val 40795"/>
                <a:gd name="adj2" fmla="val 83531"/>
                <a:gd name="adj3" fmla="val 33328"/>
              </a:avLst>
            </a:prstGeom>
            <a:solidFill>
              <a:schemeClr val="accent1"/>
            </a:solidFill>
            <a:ln w="12700" cap="sq" cmpd="sng">
              <a:solidFill>
                <a:schemeClr val="tx1"/>
              </a:solidFill>
              <a:prstDash val="solid"/>
              <a:miter/>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4" name="左弧形箭头 4104"/>
            <p:cNvSpPr/>
            <p:nvPr/>
          </p:nvSpPr>
          <p:spPr>
            <a:xfrm rot="10800000">
              <a:off x="3109" y="1697"/>
              <a:ext cx="500" cy="1049"/>
            </a:xfrm>
            <a:prstGeom prst="curvedRightArrow">
              <a:avLst>
                <a:gd name="adj1" fmla="val 40795"/>
                <a:gd name="adj2" fmla="val 83531"/>
                <a:gd name="adj3" fmla="val 33328"/>
              </a:avLst>
            </a:prstGeom>
            <a:solidFill>
              <a:schemeClr val="accent1"/>
            </a:solidFill>
            <a:ln w="12700" cap="sq" cmpd="sng">
              <a:solidFill>
                <a:schemeClr val="tx1"/>
              </a:solidFill>
              <a:prstDash val="solid"/>
              <a:miter/>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5" name="文本框 4105"/>
            <p:cNvSpPr txBox="1"/>
            <p:nvPr/>
          </p:nvSpPr>
          <p:spPr>
            <a:xfrm>
              <a:off x="2587" y="1200"/>
              <a:ext cx="1201" cy="674"/>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楷体_GB2312" pitchFamily="49" charset="-122"/>
                  <a:ea typeface="楷体_GB2312" pitchFamily="49" charset="-122"/>
                </a:rPr>
                <a:t>高级语言</a:t>
              </a:r>
            </a:p>
          </p:txBody>
        </p:sp>
        <p:sp>
          <p:nvSpPr>
            <p:cNvPr id="4106" name="任意多边形 4106"/>
            <p:cNvSpPr/>
            <p:nvPr/>
          </p:nvSpPr>
          <p:spPr>
            <a:xfrm>
              <a:off x="3838" y="1255"/>
              <a:ext cx="501" cy="305"/>
            </a:xfrm>
            <a:custGeom>
              <a:avLst/>
              <a:gdLst/>
              <a:ahLst/>
              <a:cxnLst>
                <a:cxn ang="270">
                  <a:pos x="16200" y="0"/>
                </a:cxn>
                <a:cxn ang="180">
                  <a:pos x="0" y="10800"/>
                </a:cxn>
                <a:cxn ang="90">
                  <a:pos x="16200" y="21600"/>
                </a:cxn>
                <a:cxn ang="0">
                  <a:pos x="21600" y="10800"/>
                </a:cxn>
              </a:cxnLst>
              <a:rect l="0" t="0" r="0" b="0"/>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9CC00"/>
            </a:solidFill>
            <a:ln w="12700" cap="sq" cmpd="sng">
              <a:solidFill>
                <a:schemeClr val="tx1"/>
              </a:solidFill>
              <a:prstDash val="solid"/>
              <a:miter/>
              <a:headEnd type="none" w="sm" len="sm"/>
              <a:tailEnd type="none" w="sm" len="sm"/>
            </a:ln>
          </p:spPr>
          <p:txBody>
            <a:bodyPr/>
            <a:lstStyle/>
            <a:p>
              <a:endParaRPr lang="zh-CN" altLang="en-US"/>
            </a:p>
          </p:txBody>
        </p:sp>
      </p:gr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4" name="矩形 3"/>
          <p:cNvSpPr/>
          <p:nvPr/>
        </p:nvSpPr>
        <p:spPr>
          <a:xfrm>
            <a:off x="579204" y="5049180"/>
            <a:ext cx="7951935" cy="1569660"/>
          </a:xfrm>
          <a:prstGeom prst="rect">
            <a:avLst/>
          </a:prstGeom>
        </p:spPr>
        <p:txBody>
          <a:bodyPr wrap="square">
            <a:spAutoFit/>
          </a:bodyPr>
          <a:lstStyle/>
          <a:p>
            <a:pPr marL="457200" indent="-457200" algn="just"/>
            <a:r>
              <a:rPr lang="zh-CN" altLang="en-US" dirty="0">
                <a:solidFill>
                  <a:srgbClr val="0000FF"/>
                </a:solidFill>
                <a:ea typeface="黑体" pitchFamily="49" charset="-122"/>
              </a:rPr>
              <a:t>机器语言</a:t>
            </a:r>
            <a:r>
              <a:rPr lang="zh-CN" altLang="en-US" dirty="0" smtClean="0">
                <a:ea typeface="黑体" pitchFamily="49" charset="-122"/>
              </a:rPr>
              <a:t>：</a:t>
            </a:r>
            <a:r>
              <a:rPr lang="zh-CN" altLang="en-US" dirty="0">
                <a:ea typeface="黑体" pitchFamily="49" charset="-122"/>
              </a:rPr>
              <a:t>直接用二进制代码的机器指令表示</a:t>
            </a:r>
            <a:r>
              <a:rPr lang="zh-CN" altLang="en-US" dirty="0" smtClean="0">
                <a:ea typeface="黑体" pitchFamily="49" charset="-122"/>
              </a:rPr>
              <a:t>的编程语言。</a:t>
            </a:r>
            <a:endParaRPr lang="en-US" altLang="zh-CN" dirty="0" smtClean="0">
              <a:ea typeface="黑体" pitchFamily="49" charset="-122"/>
            </a:endParaRPr>
          </a:p>
          <a:p>
            <a:pPr marL="457200" indent="-457200" algn="just"/>
            <a:r>
              <a:rPr lang="zh-CN" altLang="en-US" dirty="0">
                <a:solidFill>
                  <a:srgbClr val="0000FF"/>
                </a:solidFill>
                <a:ea typeface="黑体" pitchFamily="49" charset="-122"/>
              </a:rPr>
              <a:t>汇编语言</a:t>
            </a:r>
            <a:r>
              <a:rPr lang="zh-CN" altLang="en-US" dirty="0" smtClean="0">
                <a:ea typeface="黑体" pitchFamily="49" charset="-122"/>
              </a:rPr>
              <a:t>：</a:t>
            </a:r>
            <a:r>
              <a:rPr lang="zh-CN" altLang="en-US" dirty="0">
                <a:ea typeface="黑体" pitchFamily="49" charset="-122"/>
              </a:rPr>
              <a:t>用指令助记符、符号地址、标号等符号</a:t>
            </a:r>
            <a:r>
              <a:rPr lang="zh-CN" altLang="en-US" dirty="0" smtClean="0">
                <a:ea typeface="黑体" pitchFamily="49" charset="-122"/>
              </a:rPr>
              <a:t>书写</a:t>
            </a:r>
            <a:r>
              <a:rPr lang="en-US" altLang="zh-CN" dirty="0" smtClean="0">
                <a:ea typeface="黑体" pitchFamily="49" charset="-122"/>
              </a:rPr>
              <a:t>	        </a:t>
            </a:r>
            <a:r>
              <a:rPr lang="zh-CN" altLang="en-US" dirty="0" smtClean="0">
                <a:ea typeface="黑体" pitchFamily="49" charset="-122"/>
              </a:rPr>
              <a:t>程序</a:t>
            </a:r>
            <a:r>
              <a:rPr lang="zh-CN" altLang="en-US" dirty="0">
                <a:ea typeface="黑体" pitchFamily="49" charset="-122"/>
              </a:rPr>
              <a:t>的语言。</a:t>
            </a:r>
          </a:p>
          <a:p>
            <a:pPr marL="457200" indent="-457200" algn="just"/>
            <a:r>
              <a:rPr lang="zh-CN" altLang="en-US" dirty="0">
                <a:solidFill>
                  <a:srgbClr val="0000FF"/>
                </a:solidFill>
                <a:ea typeface="黑体" pitchFamily="49" charset="-122"/>
              </a:rPr>
              <a:t>高级语言</a:t>
            </a:r>
            <a:r>
              <a:rPr lang="zh-CN" altLang="en-US" dirty="0" smtClean="0">
                <a:ea typeface="黑体" pitchFamily="49" charset="-122"/>
              </a:rPr>
              <a:t>：</a:t>
            </a:r>
            <a:r>
              <a:rPr lang="zh-CN" altLang="en-US" dirty="0">
                <a:ea typeface="黑体" pitchFamily="49" charset="-122"/>
              </a:rPr>
              <a:t>一种类似于人类语言</a:t>
            </a:r>
            <a:r>
              <a:rPr lang="zh-CN" altLang="en-US" dirty="0" smtClean="0">
                <a:ea typeface="黑体" pitchFamily="49" charset="-122"/>
              </a:rPr>
              <a:t>的编程语言。</a:t>
            </a:r>
            <a:endParaRPr lang="zh-CN" altLang="en-US" dirty="0">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4" name="内容占位符 1"/>
          <p:cNvSpPr txBox="1">
            <a:spLocks/>
          </p:cNvSpPr>
          <p:nvPr/>
        </p:nvSpPr>
        <p:spPr>
          <a:xfrm>
            <a:off x="457200" y="1481329"/>
            <a:ext cx="8229600" cy="3099800"/>
          </a:xfrm>
          <a:prstGeom prst="rect">
            <a:avLst/>
          </a:prstGeom>
        </p:spPr>
        <p:txBody>
          <a:bodyPr>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3"/>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4"/>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3"/>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r>
              <a:rPr lang="zh-CN" altLang="en-US" sz="3200" kern="0" dirty="0" smtClean="0">
                <a:solidFill>
                  <a:srgbClr val="FF0000"/>
                </a:solidFill>
                <a:latin typeface="+mn-ea"/>
              </a:rPr>
              <a:t>机器指令</a:t>
            </a:r>
            <a:r>
              <a:rPr lang="zh-CN" altLang="en-US" sz="3200" kern="0" dirty="0" smtClean="0">
                <a:latin typeface="+mn-ea"/>
              </a:rPr>
              <a:t>：</a:t>
            </a:r>
            <a:r>
              <a:rPr lang="en-US" altLang="zh-CN" sz="3200" kern="0" dirty="0" smtClean="0">
                <a:latin typeface="+mn-ea"/>
              </a:rPr>
              <a:t>1000 1011 1100 0011 (8BC3H)</a:t>
            </a:r>
          </a:p>
          <a:p>
            <a:endParaRPr lang="en-US" altLang="zh-CN" sz="3200" kern="0" dirty="0" smtClean="0">
              <a:latin typeface="+mn-ea"/>
            </a:endParaRPr>
          </a:p>
          <a:p>
            <a:pPr marL="109728" indent="0">
              <a:buFont typeface="Wingdings" panose="05000000000000000000" pitchFamily="2" charset="2"/>
              <a:buNone/>
            </a:pPr>
            <a:r>
              <a:rPr lang="zh-CN" altLang="en-US" sz="3200" kern="0" dirty="0" smtClean="0">
                <a:latin typeface="+mn-ea"/>
              </a:rPr>
              <a:t>   操作：</a:t>
            </a:r>
            <a:r>
              <a:rPr lang="zh-CN" altLang="en-US" sz="3200" kern="0" dirty="0" smtClean="0">
                <a:latin typeface="+mn-ea"/>
                <a:hlinkClick r:id="rId5" action="ppaction://hlinksldjump"/>
              </a:rPr>
              <a:t>寄存器</a:t>
            </a:r>
            <a:r>
              <a:rPr lang="en-US" altLang="zh-CN" sz="3200" kern="0" dirty="0" smtClean="0">
                <a:latin typeface="+mn-ea"/>
              </a:rPr>
              <a:t>BX</a:t>
            </a:r>
            <a:r>
              <a:rPr lang="zh-CN" altLang="en-US" sz="3200" kern="0" dirty="0" smtClean="0">
                <a:latin typeface="+mn-ea"/>
              </a:rPr>
              <a:t>的内容送到</a:t>
            </a:r>
            <a:r>
              <a:rPr lang="en-US" altLang="zh-CN" sz="3200" kern="0" dirty="0" smtClean="0">
                <a:latin typeface="+mn-ea"/>
              </a:rPr>
              <a:t>AX</a:t>
            </a:r>
            <a:r>
              <a:rPr lang="zh-CN" altLang="en-US" sz="3200" kern="0" dirty="0" smtClean="0">
                <a:latin typeface="+mn-ea"/>
              </a:rPr>
              <a:t>中</a:t>
            </a:r>
          </a:p>
          <a:p>
            <a:endParaRPr lang="zh-CN" altLang="en-US" sz="3200" kern="0" dirty="0" smtClean="0">
              <a:latin typeface="+mn-ea"/>
            </a:endParaRPr>
          </a:p>
          <a:p>
            <a:r>
              <a:rPr lang="zh-CN" altLang="en-US" sz="3200" kern="0" dirty="0" smtClean="0">
                <a:solidFill>
                  <a:srgbClr val="FF0000"/>
                </a:solidFill>
                <a:latin typeface="+mn-ea"/>
              </a:rPr>
              <a:t>汇编指令</a:t>
            </a:r>
            <a:r>
              <a:rPr lang="zh-CN" altLang="en-US" sz="3200" kern="0" dirty="0" smtClean="0">
                <a:latin typeface="+mn-ea"/>
              </a:rPr>
              <a:t>：</a:t>
            </a:r>
            <a:r>
              <a:rPr lang="en-US" altLang="zh-CN" sz="3200" kern="0" dirty="0" smtClean="0">
                <a:latin typeface="+mn-ea"/>
              </a:rPr>
              <a:t>MOV AX, BX</a:t>
            </a:r>
          </a:p>
          <a:p>
            <a:endParaRPr lang="zh-CN" altLang="en-US" sz="3200" kern="0" dirty="0">
              <a:latin typeface="+mn-ea"/>
            </a:endParaRPr>
          </a:p>
        </p:txBody>
      </p:sp>
      <p:sp>
        <p:nvSpPr>
          <p:cNvPr id="5" name="矩形 4"/>
          <p:cNvSpPr/>
          <p:nvPr/>
        </p:nvSpPr>
        <p:spPr>
          <a:xfrm>
            <a:off x="961608" y="4869160"/>
            <a:ext cx="7725192" cy="523220"/>
          </a:xfrm>
          <a:prstGeom prst="rect">
            <a:avLst/>
          </a:prstGeom>
        </p:spPr>
        <p:txBody>
          <a:bodyPr wrap="none">
            <a:spAutoFit/>
          </a:bodyPr>
          <a:lstStyle/>
          <a:p>
            <a:r>
              <a:rPr lang="en-US" altLang="zh-CN" sz="2800" dirty="0" smtClean="0"/>
              <a:t>——</a:t>
            </a:r>
            <a:r>
              <a:rPr lang="zh-CN" altLang="en-US" sz="2800" dirty="0" smtClean="0"/>
              <a:t>汇编</a:t>
            </a:r>
            <a:r>
              <a:rPr lang="zh-CN" altLang="en-US" sz="2800" dirty="0"/>
              <a:t>指令是机器指令</a:t>
            </a:r>
            <a:r>
              <a:rPr lang="zh-CN" altLang="en-US" sz="2800" dirty="0">
                <a:solidFill>
                  <a:srgbClr val="FF0000"/>
                </a:solidFill>
              </a:rPr>
              <a:t>便于记忆</a:t>
            </a:r>
            <a:r>
              <a:rPr lang="zh-CN" altLang="en-US" sz="2800" dirty="0"/>
              <a:t>的书写格式。</a:t>
            </a:r>
          </a:p>
        </p:txBody>
      </p:sp>
      <p:pic>
        <p:nvPicPr>
          <p:cNvPr id="2" name="图片 1"/>
          <p:cNvPicPr>
            <a:picLocks noChangeAspect="1"/>
          </p:cNvPicPr>
          <p:nvPr/>
        </p:nvPicPr>
        <p:blipFill>
          <a:blip r:embed="rId6"/>
          <a:stretch>
            <a:fillRect/>
          </a:stretch>
        </p:blipFill>
        <p:spPr>
          <a:xfrm>
            <a:off x="2184823" y="2110151"/>
            <a:ext cx="6959177" cy="4747849"/>
          </a:xfrm>
          <a:prstGeom prst="rect">
            <a:avLst/>
          </a:prstGeom>
        </p:spPr>
      </p:pic>
    </p:spTree>
    <p:extLst>
      <p:ext uri="{BB962C8B-B14F-4D97-AF65-F5344CB8AC3E}">
        <p14:creationId xmlns:p14="http://schemas.microsoft.com/office/powerpoint/2010/main" val="3260996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Level">
  <a:themeElements>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fontScheme name="Level">
      <a:majorFont>
        <a:latin typeface="Times New Roman"/>
        <a:ea typeface="隶书"/>
        <a:cs typeface=""/>
      </a:majorFont>
      <a:minorFont>
        <a:latin typeface="Times New Roman"/>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evel">
  <a:themeElements>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fontScheme name="Level">
      <a:majorFont>
        <a:latin typeface="Times New Roman"/>
        <a:ea typeface="隶书"/>
        <a:cs typeface=""/>
      </a:majorFont>
      <a:minorFont>
        <a:latin typeface="Times New Roman"/>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14700</TotalTime>
  <Words>6383</Words>
  <Application>Microsoft Office PowerPoint</Application>
  <PresentationFormat>全屏显示(4:3)</PresentationFormat>
  <Paragraphs>919</Paragraphs>
  <Slides>64</Slides>
  <Notes>11</Notes>
  <HiddenSlides>1</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64</vt:i4>
      </vt:variant>
    </vt:vector>
  </HeadingPairs>
  <TitlesOfParts>
    <vt:vector size="86" baseType="lpstr">
      <vt:lpstr>Helvetica 35 Thin</vt:lpstr>
      <vt:lpstr>Monotype Sorts</vt:lpstr>
      <vt:lpstr>仿宋_GB2312</vt:lpstr>
      <vt:lpstr>黑体</vt:lpstr>
      <vt:lpstr>华文楷体</vt:lpstr>
      <vt:lpstr>华文宋体</vt:lpstr>
      <vt:lpstr>华文新魏</vt:lpstr>
      <vt:lpstr>华文中宋</vt:lpstr>
      <vt:lpstr>楷体_GB2312</vt:lpstr>
      <vt:lpstr>隶书</vt:lpstr>
      <vt:lpstr>宋体</vt:lpstr>
      <vt:lpstr>Arial</vt:lpstr>
      <vt:lpstr>Calibri</vt:lpstr>
      <vt:lpstr>Lucida Console</vt:lpstr>
      <vt:lpstr>Lucida Sans Unicode</vt:lpstr>
      <vt:lpstr>Symbol</vt:lpstr>
      <vt:lpstr>Tahoma</vt:lpstr>
      <vt:lpstr>Times New Roman</vt:lpstr>
      <vt:lpstr>Verdana</vt:lpstr>
      <vt:lpstr>Wingdings</vt:lpstr>
      <vt:lpstr>Level</vt:lpstr>
      <vt:lpstr>2_Level</vt:lpstr>
      <vt:lpstr>PowerPoint 演示文稿</vt:lpstr>
      <vt:lpstr>授课老师简介</vt:lpstr>
      <vt:lpstr>教材与参考书</vt:lpstr>
      <vt:lpstr>课程基本信息</vt:lpstr>
      <vt:lpstr>主要章节</vt:lpstr>
      <vt:lpstr>PowerPoint 演示文稿</vt:lpstr>
      <vt:lpstr>PowerPoint 演示文稿</vt:lpstr>
      <vt:lpstr>计算机语言的发展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X86汇编，Why？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哈尔滨工业大学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陈磊工作总结</dc:title>
  <dc:creator>陈磊</dc:creator>
  <cp:lastModifiedBy>lenovo</cp:lastModifiedBy>
  <cp:revision>818</cp:revision>
  <cp:lastPrinted>2023-08-26T06:10:57Z</cp:lastPrinted>
  <dcterms:created xsi:type="dcterms:W3CDTF">2004-04-02T12:11:00Z</dcterms:created>
  <dcterms:modified xsi:type="dcterms:W3CDTF">2023-08-28T09:08:24Z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4</vt:r8>
  </property>
  <property fmtid="{D5CDD505-2E9C-101B-9397-08002B2CF9AE}" pid="3" name="KSOProductBuildVer">
    <vt:lpwstr>2052-11.1.0.8980</vt:lpwstr>
  </property>
</Properties>
</file>